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2" r:id="rId2"/>
    <p:sldId id="316" r:id="rId3"/>
    <p:sldId id="313" r:id="rId4"/>
    <p:sldId id="322" r:id="rId5"/>
    <p:sldId id="317" r:id="rId6"/>
    <p:sldId id="318" r:id="rId7"/>
    <p:sldId id="319" r:id="rId8"/>
    <p:sldId id="320" r:id="rId9"/>
    <p:sldId id="321" r:id="rId10"/>
    <p:sldId id="308" r:id="rId11"/>
    <p:sldId id="323" r:id="rId12"/>
    <p:sldId id="310" r:id="rId13"/>
    <p:sldId id="315" r:id="rId14"/>
    <p:sldId id="331" r:id="rId15"/>
    <p:sldId id="330" r:id="rId16"/>
    <p:sldId id="324" r:id="rId17"/>
    <p:sldId id="326" r:id="rId18"/>
    <p:sldId id="325" r:id="rId19"/>
    <p:sldId id="327" r:id="rId20"/>
    <p:sldId id="309" r:id="rId21"/>
    <p:sldId id="329" r:id="rId22"/>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63"/>
    <a:srgbClr val="F7D95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1093" autoAdjust="0"/>
  </p:normalViewPr>
  <p:slideViewPr>
    <p:cSldViewPr snapToGrid="0">
      <p:cViewPr varScale="1">
        <p:scale>
          <a:sx n="78" d="100"/>
          <a:sy n="78" d="100"/>
        </p:scale>
        <p:origin x="354"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7137" cy="512304"/>
          </a:xfrm>
          <a:prstGeom prst="rect">
            <a:avLst/>
          </a:prstGeom>
        </p:spPr>
        <p:txBody>
          <a:bodyPr vert="horz" lIns="95486" tIns="47744" rIns="95486" bIns="47744" rtlCol="0"/>
          <a:lstStyle>
            <a:lvl1pPr algn="l">
              <a:defRPr sz="1300"/>
            </a:lvl1pPr>
          </a:lstStyle>
          <a:p>
            <a:endParaRPr lang="de-CH"/>
          </a:p>
        </p:txBody>
      </p:sp>
      <p:sp>
        <p:nvSpPr>
          <p:cNvPr id="3" name="Datumsplatzhalter 2"/>
          <p:cNvSpPr>
            <a:spLocks noGrp="1"/>
          </p:cNvSpPr>
          <p:nvPr>
            <p:ph type="dt" idx="1"/>
          </p:nvPr>
        </p:nvSpPr>
        <p:spPr>
          <a:xfrm>
            <a:off x="4020508" y="0"/>
            <a:ext cx="3077137" cy="512304"/>
          </a:xfrm>
          <a:prstGeom prst="rect">
            <a:avLst/>
          </a:prstGeom>
        </p:spPr>
        <p:txBody>
          <a:bodyPr vert="horz" lIns="95486" tIns="47744" rIns="95486" bIns="47744" rtlCol="0"/>
          <a:lstStyle>
            <a:lvl1pPr algn="r">
              <a:defRPr sz="1300"/>
            </a:lvl1pPr>
          </a:lstStyle>
          <a:p>
            <a:fld id="{9E704694-547F-4532-A1E3-7D455D2F6397}" type="datetimeFigureOut">
              <a:rPr lang="de-CH" smtClean="0"/>
              <a:t>31.05.2023</a:t>
            </a:fld>
            <a:endParaRPr lang="de-CH"/>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5486" tIns="47744" rIns="95486" bIns="47744" rtlCol="0" anchor="ctr"/>
          <a:lstStyle/>
          <a:p>
            <a:endParaRPr lang="de-CH"/>
          </a:p>
        </p:txBody>
      </p:sp>
      <p:sp>
        <p:nvSpPr>
          <p:cNvPr id="5" name="Notizenplatzhalter 4"/>
          <p:cNvSpPr>
            <a:spLocks noGrp="1"/>
          </p:cNvSpPr>
          <p:nvPr>
            <p:ph type="body" sz="quarter" idx="3"/>
          </p:nvPr>
        </p:nvSpPr>
        <p:spPr>
          <a:xfrm>
            <a:off x="709599" y="4924990"/>
            <a:ext cx="5680104" cy="4029684"/>
          </a:xfrm>
          <a:prstGeom prst="rect">
            <a:avLst/>
          </a:prstGeom>
        </p:spPr>
        <p:txBody>
          <a:bodyPr vert="horz" lIns="95486" tIns="47744" rIns="95486" bIns="4774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2" y="9722311"/>
            <a:ext cx="3077137" cy="512304"/>
          </a:xfrm>
          <a:prstGeom prst="rect">
            <a:avLst/>
          </a:prstGeom>
        </p:spPr>
        <p:txBody>
          <a:bodyPr vert="horz" lIns="95486" tIns="47744" rIns="95486" bIns="47744" rtlCol="0" anchor="b"/>
          <a:lstStyle>
            <a:lvl1pPr algn="l">
              <a:defRPr sz="1300"/>
            </a:lvl1pPr>
          </a:lstStyle>
          <a:p>
            <a:endParaRPr lang="de-CH"/>
          </a:p>
        </p:txBody>
      </p:sp>
      <p:sp>
        <p:nvSpPr>
          <p:cNvPr id="7" name="Foliennummernplatzhalter 6"/>
          <p:cNvSpPr>
            <a:spLocks noGrp="1"/>
          </p:cNvSpPr>
          <p:nvPr>
            <p:ph type="sldNum" sz="quarter" idx="5"/>
          </p:nvPr>
        </p:nvSpPr>
        <p:spPr>
          <a:xfrm>
            <a:off x="4020508" y="9722311"/>
            <a:ext cx="3077137" cy="512304"/>
          </a:xfrm>
          <a:prstGeom prst="rect">
            <a:avLst/>
          </a:prstGeom>
        </p:spPr>
        <p:txBody>
          <a:bodyPr vert="horz" lIns="95486" tIns="47744" rIns="95486" bIns="47744" rtlCol="0" anchor="b"/>
          <a:lstStyle>
            <a:lvl1pPr algn="r">
              <a:defRPr sz="1300"/>
            </a:lvl1pPr>
          </a:lstStyle>
          <a:p>
            <a:fld id="{3157B062-B5C8-4095-8D49-288F91B511E3}" type="slidenum">
              <a:rPr lang="de-CH" smtClean="0"/>
              <a:t>‹Nr.›</a:t>
            </a:fld>
            <a:endParaRPr lang="de-CH"/>
          </a:p>
        </p:txBody>
      </p:sp>
    </p:spTree>
    <p:extLst>
      <p:ext uri="{BB962C8B-B14F-4D97-AF65-F5344CB8AC3E}">
        <p14:creationId xmlns:p14="http://schemas.microsoft.com/office/powerpoint/2010/main" val="3986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Geschätzte Anwesende</a:t>
            </a:r>
          </a:p>
          <a:p>
            <a:r>
              <a:rPr lang="de-CH" dirty="0"/>
              <a:t>Diese Frage muss ich häufig beantworten, wenn ich erkläre, dass ich ein Amt in der Landeskirche habe.</a:t>
            </a:r>
          </a:p>
          <a:p>
            <a:r>
              <a:rPr lang="de-CH" dirty="0"/>
              <a:t>Es ist mir darum ein Anliegen die Aufgaben dieser Institution ein bisschen bekannter zu machen und so auch aufzuzeigen, für was die Kirchensteuergelder eingesetzt werden. Die Verwendung in KG und Pfarrei kennt man ja mehrheitlich, doch die Einsatz in den übergeordneten Bereichen ist schon weniger bekannt.</a:t>
            </a:r>
            <a:br>
              <a:rPr lang="de-CH" dirty="0"/>
            </a:br>
            <a:r>
              <a:rPr lang="de-CH" dirty="0"/>
              <a:t>Vielleicht könnt ihr euch auch noch an einen Artikel im Pfarreiblatt erinnern, der im letzten Jahr zu diesem Thema erschienen ist. Wer das gerne nochmals nachlesen will kann das auf der Webseite der Landeskirche tun. Ich zeige später wo.</a:t>
            </a:r>
          </a:p>
          <a:p>
            <a:r>
              <a:rPr lang="de-CH" dirty="0"/>
              <a:t>Doch nun zuerst zu den Zahlen.</a:t>
            </a:r>
          </a:p>
        </p:txBody>
      </p:sp>
      <p:sp>
        <p:nvSpPr>
          <p:cNvPr id="4" name="Foliennummernplatzhalter 3"/>
          <p:cNvSpPr>
            <a:spLocks noGrp="1"/>
          </p:cNvSpPr>
          <p:nvPr>
            <p:ph type="sldNum" sz="quarter" idx="5"/>
          </p:nvPr>
        </p:nvSpPr>
        <p:spPr/>
        <p:txBody>
          <a:bodyPr/>
          <a:lstStyle/>
          <a:p>
            <a:fld id="{3157B062-B5C8-4095-8D49-288F91B511E3}" type="slidenum">
              <a:rPr lang="de-CH" smtClean="0"/>
              <a:t>1</a:t>
            </a:fld>
            <a:endParaRPr lang="de-CH"/>
          </a:p>
        </p:txBody>
      </p:sp>
    </p:spTree>
    <p:extLst>
      <p:ext uri="{BB962C8B-B14F-4D97-AF65-F5344CB8AC3E}">
        <p14:creationId xmlns:p14="http://schemas.microsoft.com/office/powerpoint/2010/main" val="192050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grössten Teile sind die Personalkosten, sowie die Beiträge an den Dachverband RKZ und an das Bistum</a:t>
            </a:r>
          </a:p>
          <a:p>
            <a:r>
              <a:rPr lang="de-CH" dirty="0"/>
              <a:t>Die gelb markierten Ausgaben bleiben im Kanton oder der Region.</a:t>
            </a:r>
          </a:p>
          <a:p>
            <a:endParaRPr lang="de-CH" dirty="0"/>
          </a:p>
          <a:p>
            <a:r>
              <a:rPr lang="de-CH" dirty="0"/>
              <a:t>Nun noch ein paar Erklärungen zu den Beiträgen an die RKZ und an das Bistum.</a:t>
            </a:r>
          </a:p>
        </p:txBody>
      </p:sp>
      <p:sp>
        <p:nvSpPr>
          <p:cNvPr id="4" name="Foliennummernplatzhalter 3"/>
          <p:cNvSpPr>
            <a:spLocks noGrp="1"/>
          </p:cNvSpPr>
          <p:nvPr>
            <p:ph type="sldNum" sz="quarter" idx="5"/>
          </p:nvPr>
        </p:nvSpPr>
        <p:spPr/>
        <p:txBody>
          <a:bodyPr/>
          <a:lstStyle/>
          <a:p>
            <a:fld id="{3157B062-B5C8-4095-8D49-288F91B511E3}" type="slidenum">
              <a:rPr lang="de-CH" smtClean="0"/>
              <a:t>10</a:t>
            </a:fld>
            <a:endParaRPr lang="de-CH"/>
          </a:p>
        </p:txBody>
      </p:sp>
    </p:spTree>
    <p:extLst>
      <p:ext uri="{BB962C8B-B14F-4D97-AF65-F5344CB8AC3E}">
        <p14:creationId xmlns:p14="http://schemas.microsoft.com/office/powerpoint/2010/main" val="186513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Mehr zu diesen Organisationen findet man im Internet. Auf unserer Webseite sind entsprechende Links verfügbar.</a:t>
            </a:r>
          </a:p>
          <a:p>
            <a:endParaRPr lang="de-CH" dirty="0"/>
          </a:p>
          <a:p>
            <a:r>
              <a:rPr lang="de-CH" dirty="0"/>
              <a:t>Nun noch ein paar Ausführungen zu einer weiteren wichtigen Aufgabe der Landeskirche, nämlich dem Finanzausgleich zwischen den KG.</a:t>
            </a:r>
          </a:p>
        </p:txBody>
      </p:sp>
      <p:sp>
        <p:nvSpPr>
          <p:cNvPr id="4" name="Foliennummernplatzhalter 3"/>
          <p:cNvSpPr>
            <a:spLocks noGrp="1"/>
          </p:cNvSpPr>
          <p:nvPr>
            <p:ph type="sldNum" sz="quarter" idx="5"/>
          </p:nvPr>
        </p:nvSpPr>
        <p:spPr/>
        <p:txBody>
          <a:bodyPr/>
          <a:lstStyle/>
          <a:p>
            <a:fld id="{3157B062-B5C8-4095-8D49-288F91B511E3}" type="slidenum">
              <a:rPr lang="de-CH" smtClean="0"/>
              <a:t>11</a:t>
            </a:fld>
            <a:endParaRPr lang="de-CH"/>
          </a:p>
        </p:txBody>
      </p:sp>
    </p:spTree>
    <p:extLst>
      <p:ext uri="{BB962C8B-B14F-4D97-AF65-F5344CB8AC3E}">
        <p14:creationId xmlns:p14="http://schemas.microsoft.com/office/powerpoint/2010/main" val="41020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Dieser Betrag kann auch der Kirchgemeinde-Rechnung entnommen werden. </a:t>
            </a:r>
          </a:p>
          <a:p>
            <a:endParaRPr lang="de-CH" dirty="0"/>
          </a:p>
          <a:p>
            <a:r>
              <a:rPr lang="de-CH" dirty="0"/>
              <a:t>Erklärungen auf Folie</a:t>
            </a:r>
          </a:p>
          <a:p>
            <a:endParaRPr lang="de-CH" dirty="0"/>
          </a:p>
          <a:p>
            <a:r>
              <a:rPr lang="de-CH" dirty="0"/>
              <a:t>Diese Ausgabe ist somit neutral. D.h. die Rechnung wird nicht belastet.</a:t>
            </a:r>
          </a:p>
          <a:p>
            <a:endParaRPr lang="de-CH" dirty="0"/>
          </a:p>
          <a:p>
            <a:r>
              <a:rPr lang="de-CH" dirty="0"/>
              <a:t>Mit diesen bisherigen Informationen hoffe ich diese Ausgaben etwas verständlicher gemacht zu haben.</a:t>
            </a:r>
          </a:p>
          <a:p>
            <a:r>
              <a:rPr lang="de-CH" dirty="0"/>
              <a:t>Ich möchte nun noch etwas zur Organisation sagen, die für diese Aufgaben zuständig ist.</a:t>
            </a:r>
          </a:p>
          <a:p>
            <a:endParaRPr lang="de-CH" dirty="0"/>
          </a:p>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12</a:t>
            </a:fld>
            <a:endParaRPr lang="de-CH"/>
          </a:p>
        </p:txBody>
      </p:sp>
    </p:spTree>
    <p:extLst>
      <p:ext uri="{BB962C8B-B14F-4D97-AF65-F5344CB8AC3E}">
        <p14:creationId xmlns:p14="http://schemas.microsoft.com/office/powerpoint/2010/main" val="375190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13</a:t>
            </a:fld>
            <a:endParaRPr lang="de-CH"/>
          </a:p>
        </p:txBody>
      </p:sp>
    </p:spTree>
    <p:extLst>
      <p:ext uri="{BB962C8B-B14F-4D97-AF65-F5344CB8AC3E}">
        <p14:creationId xmlns:p14="http://schemas.microsoft.com/office/powerpoint/2010/main" val="193127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Unter dem Menüpunkt «Über uns - Kirche Schweiz» sind Informationen zum Dualen System zu finden.</a:t>
            </a:r>
          </a:p>
          <a:p>
            <a:r>
              <a:rPr lang="de-CH" dirty="0"/>
              <a:t>Unter dem gleichen Menüpunkt ist unter «Landeskirche» der eingangs erwähnte Pfarreiblattartikel zur Verwendung der Kirchensteuern abgelegt.</a:t>
            </a:r>
          </a:p>
          <a:p>
            <a:r>
              <a:rPr lang="de-CH" dirty="0"/>
              <a:t>Ich lade euch ein selber reinzuschauen. Natürlich sind wir auch immer um Rückmeldungen froh.</a:t>
            </a:r>
          </a:p>
          <a:p>
            <a:endParaRPr lang="de-CH" dirty="0"/>
          </a:p>
          <a:p>
            <a:r>
              <a:rPr lang="de-CH" dirty="0"/>
              <a:t>Die Webseite kann mit dem Suchbegriff «Katholiken Uri» schnell gefunden werden. </a:t>
            </a:r>
          </a:p>
          <a:p>
            <a:r>
              <a:rPr lang="de-CH" dirty="0"/>
              <a:t>Darin sind alle Informationen zum kirchlichen Leben im Kanton Uri und in den übergeordneten Gremien zu finden, soweit sie uns betreffen.</a:t>
            </a:r>
          </a:p>
          <a:p>
            <a:endParaRPr lang="de-CH" dirty="0"/>
          </a:p>
          <a:p>
            <a:r>
              <a:rPr lang="de-CH" dirty="0"/>
              <a:t>Nun noch ein paar Informationen zu unserer Landeskirche</a:t>
            </a:r>
          </a:p>
        </p:txBody>
      </p:sp>
      <p:sp>
        <p:nvSpPr>
          <p:cNvPr id="4" name="Foliennummernplatzhalter 3"/>
          <p:cNvSpPr>
            <a:spLocks noGrp="1"/>
          </p:cNvSpPr>
          <p:nvPr>
            <p:ph type="sldNum" sz="quarter" idx="5"/>
          </p:nvPr>
        </p:nvSpPr>
        <p:spPr/>
        <p:txBody>
          <a:bodyPr/>
          <a:lstStyle/>
          <a:p>
            <a:fld id="{3157B062-B5C8-4095-8D49-288F91B511E3}" type="slidenum">
              <a:rPr lang="de-CH" smtClean="0"/>
              <a:t>14</a:t>
            </a:fld>
            <a:endParaRPr lang="de-CH"/>
          </a:p>
        </p:txBody>
      </p:sp>
    </p:spTree>
    <p:extLst>
      <p:ext uri="{BB962C8B-B14F-4D97-AF65-F5344CB8AC3E}">
        <p14:creationId xmlns:p14="http://schemas.microsoft.com/office/powerpoint/2010/main" val="30330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15</a:t>
            </a:fld>
            <a:endParaRPr lang="de-CH"/>
          </a:p>
        </p:txBody>
      </p:sp>
    </p:spTree>
    <p:extLst>
      <p:ext uri="{BB962C8B-B14F-4D97-AF65-F5344CB8AC3E}">
        <p14:creationId xmlns:p14="http://schemas.microsoft.com/office/powerpoint/2010/main" val="122299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16</a:t>
            </a:fld>
            <a:endParaRPr lang="de-CH"/>
          </a:p>
        </p:txBody>
      </p:sp>
    </p:spTree>
    <p:extLst>
      <p:ext uri="{BB962C8B-B14F-4D97-AF65-F5344CB8AC3E}">
        <p14:creationId xmlns:p14="http://schemas.microsoft.com/office/powerpoint/2010/main" val="327483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17</a:t>
            </a:fld>
            <a:endParaRPr lang="de-CH"/>
          </a:p>
        </p:txBody>
      </p:sp>
    </p:spTree>
    <p:extLst>
      <p:ext uri="{BB962C8B-B14F-4D97-AF65-F5344CB8AC3E}">
        <p14:creationId xmlns:p14="http://schemas.microsoft.com/office/powerpoint/2010/main" val="185739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18</a:t>
            </a:fld>
            <a:endParaRPr lang="de-CH"/>
          </a:p>
        </p:txBody>
      </p:sp>
    </p:spTree>
    <p:extLst>
      <p:ext uri="{BB962C8B-B14F-4D97-AF65-F5344CB8AC3E}">
        <p14:creationId xmlns:p14="http://schemas.microsoft.com/office/powerpoint/2010/main" val="30944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Ich komme nun zu meinem Schlusswort (ohne Folie)</a:t>
            </a:r>
          </a:p>
          <a:p>
            <a:endParaRPr lang="de-CH" dirty="0"/>
          </a:p>
          <a:p>
            <a:r>
              <a:rPr lang="de-CH" dirty="0"/>
              <a:t>Fragen</a:t>
            </a:r>
          </a:p>
        </p:txBody>
      </p:sp>
      <p:sp>
        <p:nvSpPr>
          <p:cNvPr id="4" name="Foliennummernplatzhalter 3"/>
          <p:cNvSpPr>
            <a:spLocks noGrp="1"/>
          </p:cNvSpPr>
          <p:nvPr>
            <p:ph type="sldNum" sz="quarter" idx="5"/>
          </p:nvPr>
        </p:nvSpPr>
        <p:spPr/>
        <p:txBody>
          <a:bodyPr/>
          <a:lstStyle/>
          <a:p>
            <a:fld id="{3157B062-B5C8-4095-8D49-288F91B511E3}" type="slidenum">
              <a:rPr lang="de-CH" smtClean="0"/>
              <a:t>19</a:t>
            </a:fld>
            <a:endParaRPr lang="de-CH"/>
          </a:p>
        </p:txBody>
      </p:sp>
    </p:spTree>
    <p:extLst>
      <p:ext uri="{BB962C8B-B14F-4D97-AF65-F5344CB8AC3E}">
        <p14:creationId xmlns:p14="http://schemas.microsoft.com/office/powerpoint/2010/main" val="288319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Ich möchte meinen Vortrag an die Jahresrechnung der KG anknüpfen. </a:t>
            </a:r>
          </a:p>
          <a:p>
            <a:r>
              <a:rPr lang="de-CH" dirty="0"/>
              <a:t>Aufmerksame Leser haben sich sicher auch schon über diesen grossen Posten bei den Beiträgen gewundert.</a:t>
            </a:r>
          </a:p>
          <a:p>
            <a:r>
              <a:rPr lang="de-CH" dirty="0"/>
              <a:t>Zuerst möchte ich aufzeigen, wie sich der Betrag zusammensetzt (Laserpointer).</a:t>
            </a:r>
          </a:p>
          <a:p>
            <a:r>
              <a:rPr lang="de-CH" dirty="0"/>
              <a:t>Über die ordentlichen Beiträge wird der grösste Teil der Ausgaben der Landeskirche finanziert. Dieser Mitgliederbeitrag von 23.30 Franken wird jeweils mit dem Budget festgelegt.</a:t>
            </a:r>
          </a:p>
          <a:p>
            <a:r>
              <a:rPr lang="de-CH" dirty="0"/>
              <a:t>Der Anteil an den Quellensteuererträgen ist für die Migrantenseelsorge bestimmt. Die 60’000 Franken machen knapp ein Drittel der QS-Einnahmen aus. Mehr zu dieser Verwendung später.</a:t>
            </a:r>
          </a:p>
          <a:p>
            <a:r>
              <a:rPr lang="de-CH" dirty="0"/>
              <a:t>Mit den SUISA-Gebühren werden die pauschalen Urheberrechtsgebühren für die Kirchenmusik abgegolten. Dieser Betrag wird der Landeskirche mit dem Kirche-CH Beitrag in Rechnung gestellt und dann den KG weiterverrechnet.</a:t>
            </a:r>
          </a:p>
          <a:p>
            <a:endParaRPr lang="de-CH" dirty="0"/>
          </a:p>
          <a:p>
            <a:r>
              <a:rPr lang="de-CH" dirty="0"/>
              <a:t>Von allen 23 KG kommen so gut 712’000 Franken zusammen, was etwa 7 % von Steuereinnahmen ausmacht.</a:t>
            </a:r>
          </a:p>
          <a:p>
            <a:endParaRPr lang="de-CH" dirty="0"/>
          </a:p>
          <a:p>
            <a:r>
              <a:rPr lang="de-CH" dirty="0"/>
              <a:t>Die folgenden Folie zeigt, wie sich die letztjährigen Ausgaben zusammensetzen und wie diese finanziert werden.</a:t>
            </a:r>
          </a:p>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2</a:t>
            </a:fld>
            <a:endParaRPr lang="de-CH"/>
          </a:p>
        </p:txBody>
      </p:sp>
    </p:spTree>
    <p:extLst>
      <p:ext uri="{BB962C8B-B14F-4D97-AF65-F5344CB8AC3E}">
        <p14:creationId xmlns:p14="http://schemas.microsoft.com/office/powerpoint/2010/main" val="2245856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20</a:t>
            </a:fld>
            <a:endParaRPr lang="de-CH"/>
          </a:p>
        </p:txBody>
      </p:sp>
    </p:spTree>
    <p:extLst>
      <p:ext uri="{BB962C8B-B14F-4D97-AF65-F5344CB8AC3E}">
        <p14:creationId xmlns:p14="http://schemas.microsoft.com/office/powerpoint/2010/main" val="2514573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21</a:t>
            </a:fld>
            <a:endParaRPr lang="de-CH"/>
          </a:p>
        </p:txBody>
      </p:sp>
    </p:spTree>
    <p:extLst>
      <p:ext uri="{BB962C8B-B14F-4D97-AF65-F5344CB8AC3E}">
        <p14:creationId xmlns:p14="http://schemas.microsoft.com/office/powerpoint/2010/main" val="282353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Buchhaltung der Landeskirche ist in Kostenstellen aufgeteilt. </a:t>
            </a:r>
          </a:p>
          <a:p>
            <a:r>
              <a:rPr lang="de-CH" dirty="0"/>
              <a:t>Hier sind nur </a:t>
            </a:r>
            <a:r>
              <a:rPr lang="de-CH"/>
              <a:t>die Kostenstellen </a:t>
            </a:r>
            <a:r>
              <a:rPr lang="de-CH" dirty="0"/>
              <a:t>aufgeführt, die über die Beiträge, die QS-Abschöpfung und die Leistungen der FS finanziert werden. </a:t>
            </a:r>
          </a:p>
          <a:p>
            <a:endParaRPr lang="de-CH" dirty="0"/>
          </a:p>
          <a:p>
            <a:r>
              <a:rPr lang="de-CH" dirty="0"/>
              <a:t>Diagramm kurz durchgehen.</a:t>
            </a:r>
          </a:p>
          <a:p>
            <a:endParaRPr lang="de-CH" dirty="0"/>
          </a:p>
          <a:p>
            <a:r>
              <a:rPr lang="de-CH" dirty="0"/>
              <a:t>Die folgenden Folien zeigen die Details zu den einzelnen Stücken des Ausgabekuchens.</a:t>
            </a:r>
          </a:p>
        </p:txBody>
      </p:sp>
      <p:sp>
        <p:nvSpPr>
          <p:cNvPr id="4" name="Foliennummernplatzhalter 3"/>
          <p:cNvSpPr>
            <a:spLocks noGrp="1"/>
          </p:cNvSpPr>
          <p:nvPr>
            <p:ph type="sldNum" sz="quarter" idx="5"/>
          </p:nvPr>
        </p:nvSpPr>
        <p:spPr/>
        <p:txBody>
          <a:bodyPr/>
          <a:lstStyle/>
          <a:p>
            <a:fld id="{3157B062-B5C8-4095-8D49-288F91B511E3}" type="slidenum">
              <a:rPr lang="de-CH" smtClean="0"/>
              <a:t>3</a:t>
            </a:fld>
            <a:endParaRPr lang="de-CH"/>
          </a:p>
        </p:txBody>
      </p:sp>
    </p:spTree>
    <p:extLst>
      <p:ext uri="{BB962C8B-B14F-4D97-AF65-F5344CB8AC3E}">
        <p14:creationId xmlns:p14="http://schemas.microsoft.com/office/powerpoint/2010/main" val="91602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4</a:t>
            </a:fld>
            <a:endParaRPr lang="de-CH"/>
          </a:p>
        </p:txBody>
      </p:sp>
    </p:spTree>
    <p:extLst>
      <p:ext uri="{BB962C8B-B14F-4D97-AF65-F5344CB8AC3E}">
        <p14:creationId xmlns:p14="http://schemas.microsoft.com/office/powerpoint/2010/main" val="305581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5</a:t>
            </a:fld>
            <a:endParaRPr lang="de-CH"/>
          </a:p>
        </p:txBody>
      </p:sp>
    </p:spTree>
    <p:extLst>
      <p:ext uri="{BB962C8B-B14F-4D97-AF65-F5344CB8AC3E}">
        <p14:creationId xmlns:p14="http://schemas.microsoft.com/office/powerpoint/2010/main" val="194136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6</a:t>
            </a:fld>
            <a:endParaRPr lang="de-CH"/>
          </a:p>
        </p:txBody>
      </p:sp>
    </p:spTree>
    <p:extLst>
      <p:ext uri="{BB962C8B-B14F-4D97-AF65-F5344CB8AC3E}">
        <p14:creationId xmlns:p14="http://schemas.microsoft.com/office/powerpoint/2010/main" val="205855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157B062-B5C8-4095-8D49-288F91B511E3}" type="slidenum">
              <a:rPr lang="de-CH" smtClean="0"/>
              <a:t>7</a:t>
            </a:fld>
            <a:endParaRPr lang="de-CH"/>
          </a:p>
        </p:txBody>
      </p:sp>
    </p:spTree>
    <p:extLst>
      <p:ext uri="{BB962C8B-B14F-4D97-AF65-F5344CB8AC3E}">
        <p14:creationId xmlns:p14="http://schemas.microsoft.com/office/powerpoint/2010/main" val="33118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157B062-B5C8-4095-8D49-288F91B511E3}" type="slidenum">
              <a:rPr lang="de-CH" smtClean="0"/>
              <a:t>8</a:t>
            </a:fld>
            <a:endParaRPr lang="de-CH"/>
          </a:p>
        </p:txBody>
      </p:sp>
    </p:spTree>
    <p:extLst>
      <p:ext uri="{BB962C8B-B14F-4D97-AF65-F5344CB8AC3E}">
        <p14:creationId xmlns:p14="http://schemas.microsoft.com/office/powerpoint/2010/main" val="24173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folgende Darstellung zeigt die Ausgaben nach Kostenart</a:t>
            </a:r>
          </a:p>
        </p:txBody>
      </p:sp>
      <p:sp>
        <p:nvSpPr>
          <p:cNvPr id="4" name="Foliennummernplatzhalter 3"/>
          <p:cNvSpPr>
            <a:spLocks noGrp="1"/>
          </p:cNvSpPr>
          <p:nvPr>
            <p:ph type="sldNum" sz="quarter" idx="5"/>
          </p:nvPr>
        </p:nvSpPr>
        <p:spPr/>
        <p:txBody>
          <a:bodyPr/>
          <a:lstStyle/>
          <a:p>
            <a:fld id="{3157B062-B5C8-4095-8D49-288F91B511E3}" type="slidenum">
              <a:rPr lang="de-CH" smtClean="0"/>
              <a:t>9</a:t>
            </a:fld>
            <a:endParaRPr lang="de-CH"/>
          </a:p>
        </p:txBody>
      </p:sp>
    </p:spTree>
    <p:extLst>
      <p:ext uri="{BB962C8B-B14F-4D97-AF65-F5344CB8AC3E}">
        <p14:creationId xmlns:p14="http://schemas.microsoft.com/office/powerpoint/2010/main" val="263146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67541" y="4197086"/>
            <a:ext cx="7924808" cy="597860"/>
          </a:xfrm>
        </p:spPr>
        <p:txBody>
          <a:bodyPr>
            <a:noAutofit/>
          </a:bodyPr>
          <a:lstStyle>
            <a:lvl1pPr algn="r">
              <a:defRPr sz="3733" b="1" i="0" spc="67" baseline="0">
                <a:solidFill>
                  <a:schemeClr val="tx1"/>
                </a:solidFill>
                <a:latin typeface="Calibri" panose="020F0502020204030204" pitchFamily="34" charset="0"/>
                <a:cs typeface="Calibri" panose="020F0502020204030204" pitchFamily="34" charset="0"/>
              </a:defRPr>
            </a:lvl1pPr>
          </a:lstStyle>
          <a:p>
            <a:r>
              <a:rPr lang="de-DE"/>
              <a:t>Präsentationstitel</a:t>
            </a:r>
            <a:endParaRPr lang="de-CH"/>
          </a:p>
        </p:txBody>
      </p:sp>
      <p:sp>
        <p:nvSpPr>
          <p:cNvPr id="8" name="Datumsplatzhalter 3">
            <a:extLst>
              <a:ext uri="{FF2B5EF4-FFF2-40B4-BE49-F238E27FC236}">
                <a16:creationId xmlns:a16="http://schemas.microsoft.com/office/drawing/2014/main" id="{F0678917-C270-9C4F-A646-8C281F19E913}"/>
              </a:ext>
            </a:extLst>
          </p:cNvPr>
          <p:cNvSpPr txBox="1">
            <a:spLocks/>
          </p:cNvSpPr>
          <p:nvPr userDrawn="1"/>
        </p:nvSpPr>
        <p:spPr>
          <a:xfrm>
            <a:off x="7047549" y="5053556"/>
            <a:ext cx="2844800" cy="369332"/>
          </a:xfrm>
          <a:prstGeom prst="rect">
            <a:avLst/>
          </a:prstGeom>
        </p:spPr>
        <p:txBody>
          <a:bodyPr vert="horz" lIns="0" tIns="0" rIns="0" bIns="0" rtlCol="0" anchor="ctr">
            <a:spAutoFit/>
          </a:bodyPr>
          <a:lstStyle>
            <a:defPPr>
              <a:defRPr lang="de-DE"/>
            </a:defPPr>
            <a:lvl1pPr marL="0" algn="l" defTabSz="914400" rtl="0" eaLnBrk="1" latinLnBrk="0" hangingPunct="1">
              <a:defRPr sz="1050" b="0" i="0" kern="1200" baseline="0">
                <a:solidFill>
                  <a:schemeClr val="tx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Clr>
                <a:srgbClr val="24588D"/>
              </a:buClr>
              <a:buSzPct val="90000"/>
              <a:buFont typeface="Apple SD Gothic Neo Regular" panose="02000300000000000000" pitchFamily="2" charset="-127"/>
              <a:buNone/>
            </a:pPr>
            <a:fld id="{2B8CD11D-00B7-3F4D-8C2D-807EC0076628}" type="datetime4">
              <a:rPr lang="de-CH" sz="2400" smtClean="0"/>
              <a:pPr marL="0" indent="0" algn="r">
                <a:buClr>
                  <a:srgbClr val="24588D"/>
                </a:buClr>
                <a:buSzPct val="90000"/>
                <a:buFont typeface="Apple SD Gothic Neo Regular" panose="02000300000000000000" pitchFamily="2" charset="-127"/>
                <a:buNone/>
              </a:pPr>
              <a:t>31. Mai 2023</a:t>
            </a:fld>
            <a:endParaRPr lang="de-CH" sz="2400"/>
          </a:p>
        </p:txBody>
      </p:sp>
      <p:pic>
        <p:nvPicPr>
          <p:cNvPr id="4" name="Grafik 3">
            <a:extLst>
              <a:ext uri="{FF2B5EF4-FFF2-40B4-BE49-F238E27FC236}">
                <a16:creationId xmlns:a16="http://schemas.microsoft.com/office/drawing/2014/main" id="{A31BE3EE-127C-784E-808F-3C4AD34A1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10" y="10061"/>
            <a:ext cx="3773535" cy="2848223"/>
          </a:xfrm>
          <a:prstGeom prst="rect">
            <a:avLst/>
          </a:prstGeom>
        </p:spPr>
      </p:pic>
      <p:sp>
        <p:nvSpPr>
          <p:cNvPr id="15" name="Textplatzhalter 3">
            <a:extLst>
              <a:ext uri="{FF2B5EF4-FFF2-40B4-BE49-F238E27FC236}">
                <a16:creationId xmlns:a16="http://schemas.microsoft.com/office/drawing/2014/main" id="{8B468BDD-3ED6-6D44-BAFA-93B2888AFF0A}"/>
              </a:ext>
            </a:extLst>
          </p:cNvPr>
          <p:cNvSpPr>
            <a:spLocks noGrp="1"/>
          </p:cNvSpPr>
          <p:nvPr>
            <p:ph type="body" sz="quarter" idx="10" hasCustomPrompt="1"/>
          </p:nvPr>
        </p:nvSpPr>
        <p:spPr>
          <a:xfrm>
            <a:off x="609600" y="6431194"/>
            <a:ext cx="3182144" cy="215444"/>
          </a:xfrm>
        </p:spPr>
        <p:txBody>
          <a:bodyPr vert="horz" wrap="square" lIns="0" tIns="0" rIns="0" bIns="0" rtlCol="0" anchor="ctr">
            <a:spAutoFit/>
          </a:bodyPr>
          <a:lstStyle>
            <a:lvl1pPr marL="0" indent="0" algn="l">
              <a:buNone/>
              <a:defRPr lang="de-DE" sz="1400" b="0" baseline="0" dirty="0">
                <a:solidFill>
                  <a:schemeClr val="tx1"/>
                </a:solidFill>
                <a:latin typeface="Calibri Light" panose="020F0302020204030204" pitchFamily="34" charset="0"/>
                <a:cs typeface="Calibri Light" panose="020F0302020204030204" pitchFamily="34" charset="0"/>
              </a:defRPr>
            </a:lvl1pPr>
          </a:lstStyle>
          <a:p>
            <a:pPr marL="228594" lvl="0" indent="-228594" defTabSz="1219170"/>
            <a:r>
              <a:rPr lang="de-DE"/>
              <a:t>Name des Referenten</a:t>
            </a:r>
          </a:p>
        </p:txBody>
      </p:sp>
      <p:sp>
        <p:nvSpPr>
          <p:cNvPr id="5" name="Rechteck 4">
            <a:extLst>
              <a:ext uri="{FF2B5EF4-FFF2-40B4-BE49-F238E27FC236}">
                <a16:creationId xmlns:a16="http://schemas.microsoft.com/office/drawing/2014/main" id="{25D919C8-9F90-A344-8A9E-6372ED58EC85}"/>
              </a:ext>
            </a:extLst>
          </p:cNvPr>
          <p:cNvSpPr/>
          <p:nvPr userDrawn="1"/>
        </p:nvSpPr>
        <p:spPr>
          <a:xfrm>
            <a:off x="11088555" y="3417976"/>
            <a:ext cx="1103445" cy="576064"/>
          </a:xfrm>
          <a:prstGeom prst="rect">
            <a:avLst/>
          </a:prstGeom>
          <a:solidFill>
            <a:srgbClr val="CB5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F6886D86-EF07-5C41-90B9-6830D60E695E}"/>
              </a:ext>
            </a:extLst>
          </p:cNvPr>
          <p:cNvSpPr/>
          <p:nvPr userDrawn="1"/>
        </p:nvSpPr>
        <p:spPr>
          <a:xfrm>
            <a:off x="11088555" y="4106460"/>
            <a:ext cx="1103445" cy="576064"/>
          </a:xfrm>
          <a:prstGeom prst="rect">
            <a:avLst/>
          </a:prstGeom>
          <a:solidFill>
            <a:srgbClr val="F8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EDD83BE2-192A-224E-A84F-2EEFBD923EE2}"/>
              </a:ext>
            </a:extLst>
          </p:cNvPr>
          <p:cNvSpPr/>
          <p:nvPr userDrawn="1"/>
        </p:nvSpPr>
        <p:spPr>
          <a:xfrm>
            <a:off x="11088555" y="4794944"/>
            <a:ext cx="1103445" cy="576064"/>
          </a:xfrm>
          <a:prstGeom prst="rect">
            <a:avLst/>
          </a:prstGeom>
          <a:solidFill>
            <a:srgbClr val="31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677274429"/>
      </p:ext>
    </p:extLst>
  </p:cSld>
  <p:clrMapOvr>
    <a:masterClrMapping/>
  </p:clrMapOvr>
  <p:transition spd="med">
    <p:wipe dir="r"/>
  </p:transition>
  <p:extLst>
    <p:ext uri="{DCECCB84-F9BA-43D5-87BE-67443E8EF086}">
      <p15:sldGuideLst xmlns:p15="http://schemas.microsoft.com/office/powerpoint/2012/main">
        <p15:guide id="1" orient="horz" pos="1439">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4800604"/>
            <a:ext cx="7315200" cy="566739"/>
          </a:xfrm>
        </p:spPr>
        <p:txBody>
          <a:bodyPr anchor="b"/>
          <a:lstStyle>
            <a:lvl1pPr algn="l">
              <a:defRPr sz="3200" b="1" i="0">
                <a:solidFill>
                  <a:srgbClr val="317495"/>
                </a:solidFill>
                <a:latin typeface="Calibri" panose="020F0502020204030204" pitchFamily="34" charset="0"/>
                <a:cs typeface="Calibri" panose="020F0502020204030204" pitchFamily="34" charset="0"/>
              </a:defRPr>
            </a:lvl1pPr>
          </a:lstStyle>
          <a:p>
            <a:r>
              <a:rPr lang="de-DE"/>
              <a:t>Titel</a:t>
            </a:r>
            <a:endParaRPr lang="de-CH"/>
          </a:p>
        </p:txBody>
      </p:sp>
      <p:sp>
        <p:nvSpPr>
          <p:cNvPr id="3" name="Bildplatzhalter 2"/>
          <p:cNvSpPr>
            <a:spLocks noGrp="1"/>
          </p:cNvSpPr>
          <p:nvPr>
            <p:ph type="pic" idx="1"/>
          </p:nvPr>
        </p:nvSpPr>
        <p:spPr>
          <a:xfrm>
            <a:off x="609600" y="612775"/>
            <a:ext cx="7315200" cy="4114800"/>
          </a:xfrm>
        </p:spPr>
        <p:txBody>
          <a:bodyPr>
            <a:normAutofit/>
          </a:bodyPr>
          <a:lstStyle>
            <a:lvl1pPr marL="0" indent="0">
              <a:buNone/>
              <a:defRPr sz="2667" b="0">
                <a:solidFill>
                  <a:schemeClr val="tx1"/>
                </a:solidFill>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endParaRPr lang="de-CH"/>
          </a:p>
        </p:txBody>
      </p:sp>
      <p:sp>
        <p:nvSpPr>
          <p:cNvPr id="4" name="Textplatzhalter 3"/>
          <p:cNvSpPr>
            <a:spLocks noGrp="1"/>
          </p:cNvSpPr>
          <p:nvPr>
            <p:ph type="body" sz="half" idx="2"/>
          </p:nvPr>
        </p:nvSpPr>
        <p:spPr>
          <a:xfrm>
            <a:off x="609600" y="5367341"/>
            <a:ext cx="7315200" cy="513155"/>
          </a:xfrm>
        </p:spPr>
        <p:txBody>
          <a:bodyPr>
            <a:normAutofit/>
          </a:bodyPr>
          <a:lstStyle>
            <a:lvl1pPr marL="0" indent="0">
              <a:buNone/>
              <a:defRPr sz="2400" b="0" i="0">
                <a:solidFill>
                  <a:schemeClr val="tx1"/>
                </a:solidFill>
                <a:latin typeface="Calibri Light" panose="020F0302020204030204" pitchFamily="34" charset="0"/>
                <a:cs typeface="Calibri Light" panose="020F0302020204030204" pitchFamily="34"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a:xfrm>
            <a:off x="2337601" y="6434531"/>
            <a:ext cx="3859199" cy="216000"/>
          </a:xfrm>
        </p:spPr>
        <p:txBody>
          <a:bodyPr/>
          <a:lstStyle/>
          <a:p>
            <a:endParaRPr lang="de-CH"/>
          </a:p>
        </p:txBody>
      </p:sp>
      <p:pic>
        <p:nvPicPr>
          <p:cNvPr id="9" name="Grafik 8">
            <a:extLst>
              <a:ext uri="{FF2B5EF4-FFF2-40B4-BE49-F238E27FC236}">
                <a16:creationId xmlns:a16="http://schemas.microsoft.com/office/drawing/2014/main" id="{76C1307C-18AF-0049-A3A0-392AA721AA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
        <p:nvSpPr>
          <p:cNvPr id="10" name="Titel 1">
            <a:extLst>
              <a:ext uri="{FF2B5EF4-FFF2-40B4-BE49-F238E27FC236}">
                <a16:creationId xmlns:a16="http://schemas.microsoft.com/office/drawing/2014/main" id="{0839DE6B-CF9F-CD4E-A2C6-E63A8BFBECCC}"/>
              </a:ext>
            </a:extLst>
          </p:cNvPr>
          <p:cNvSpPr txBox="1">
            <a:spLocks/>
          </p:cNvSpPr>
          <p:nvPr userDrawn="1"/>
        </p:nvSpPr>
        <p:spPr>
          <a:xfrm>
            <a:off x="609600" y="261899"/>
            <a:ext cx="8942784" cy="288032"/>
          </a:xfrm>
          <a:prstGeom prst="rect">
            <a:avLst/>
          </a:prstGeom>
        </p:spPr>
        <p:txBody>
          <a:bodyPr vert="horz" lIns="0" tIns="0" rIns="0" bIns="0" rtlCol="0" anchor="b" anchorCtr="0">
            <a:noAutofit/>
          </a:bodyPr>
          <a:lstStyle>
            <a:lvl1pPr algn="l" defTabSz="914377" rtl="0" eaLnBrk="1" latinLnBrk="0" hangingPunct="1">
              <a:spcBef>
                <a:spcPct val="0"/>
              </a:spcBef>
              <a:buNone/>
              <a:defRPr sz="1400" b="1" i="0" kern="1200" spc="50" baseline="0">
                <a:solidFill>
                  <a:srgbClr val="CB534C"/>
                </a:solidFill>
                <a:latin typeface="+mj-lt"/>
                <a:ea typeface="+mj-ea"/>
                <a:cs typeface="Calibri Light" panose="020F0302020204030204" pitchFamily="34" charset="0"/>
              </a:defRPr>
            </a:lvl1pPr>
          </a:lstStyle>
          <a:p>
            <a:r>
              <a:rPr lang="de-DE" sz="1867"/>
              <a:t>Thementitel</a:t>
            </a:r>
            <a:endParaRPr lang="de-CH" sz="1867"/>
          </a:p>
        </p:txBody>
      </p:sp>
    </p:spTree>
    <p:extLst>
      <p:ext uri="{BB962C8B-B14F-4D97-AF65-F5344CB8AC3E}">
        <p14:creationId xmlns:p14="http://schemas.microsoft.com/office/powerpoint/2010/main" val="346440695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6E9E8D7-1D7A-5549-8366-50F262086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10" y="1835741"/>
            <a:ext cx="6653855" cy="5022259"/>
          </a:xfrm>
          <a:prstGeom prst="rect">
            <a:avLst/>
          </a:prstGeom>
        </p:spPr>
      </p:pic>
    </p:spTree>
    <p:extLst>
      <p:ext uri="{BB962C8B-B14F-4D97-AF65-F5344CB8AC3E}">
        <p14:creationId xmlns:p14="http://schemas.microsoft.com/office/powerpoint/2010/main" val="3256665034"/>
      </p:ext>
    </p:extLst>
  </p:cSld>
  <p:clrMapOvr>
    <a:overrideClrMapping bg1="lt1" tx1="dk1" bg2="lt2" tx2="dk2" accent1="accent1" accent2="accent2" accent3="accent3" accent4="accent4" accent5="accent5" accent6="accent6" hlink="hlink" folHlink="folHlink"/>
  </p:clrMapOvr>
  <p:transition spd="slow">
    <p:cover dir="d"/>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satz/Aussage">
    <p:bg>
      <p:bgRef idx="1001">
        <a:schemeClr val="bg1"/>
      </p:bgRef>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43573BF-6464-A843-AC0B-AEBFA4571233}"/>
              </a:ext>
            </a:extLst>
          </p:cNvPr>
          <p:cNvSpPr>
            <a:spLocks noGrp="1"/>
          </p:cNvSpPr>
          <p:nvPr>
            <p:ph type="ctrTitle" hasCustomPrompt="1"/>
          </p:nvPr>
        </p:nvSpPr>
        <p:spPr>
          <a:xfrm>
            <a:off x="1199456" y="3417977"/>
            <a:ext cx="9313035" cy="2017199"/>
          </a:xfrm>
        </p:spPr>
        <p:txBody>
          <a:bodyPr>
            <a:noAutofit/>
          </a:bodyPr>
          <a:lstStyle>
            <a:lvl1pPr algn="l">
              <a:defRPr sz="3733" b="0" i="0">
                <a:solidFill>
                  <a:schemeClr val="tx1"/>
                </a:solidFill>
                <a:latin typeface="Calibri" panose="020F0502020204030204" pitchFamily="34" charset="0"/>
                <a:cs typeface="Calibri" panose="020F0502020204030204" pitchFamily="34" charset="0"/>
              </a:defRPr>
            </a:lvl1pPr>
          </a:lstStyle>
          <a:p>
            <a:r>
              <a:rPr lang="de-DE"/>
              <a:t>Abschlusssatz/Aussage</a:t>
            </a:r>
            <a:endParaRPr lang="de-CH"/>
          </a:p>
        </p:txBody>
      </p:sp>
      <p:sp>
        <p:nvSpPr>
          <p:cNvPr id="8" name="Rechteck 7">
            <a:extLst>
              <a:ext uri="{FF2B5EF4-FFF2-40B4-BE49-F238E27FC236}">
                <a16:creationId xmlns:a16="http://schemas.microsoft.com/office/drawing/2014/main" id="{8FD19BF4-CD9A-1A4B-AA99-A9A6037A4FC4}"/>
              </a:ext>
            </a:extLst>
          </p:cNvPr>
          <p:cNvSpPr/>
          <p:nvPr userDrawn="1"/>
        </p:nvSpPr>
        <p:spPr>
          <a:xfrm>
            <a:off x="11088555" y="3417976"/>
            <a:ext cx="1103445" cy="576064"/>
          </a:xfrm>
          <a:prstGeom prst="rect">
            <a:avLst/>
          </a:prstGeom>
          <a:solidFill>
            <a:srgbClr val="CB5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3FFEE621-09D1-6744-BCA5-22D2C5285471}"/>
              </a:ext>
            </a:extLst>
          </p:cNvPr>
          <p:cNvSpPr/>
          <p:nvPr userDrawn="1"/>
        </p:nvSpPr>
        <p:spPr>
          <a:xfrm>
            <a:off x="11088555" y="4106460"/>
            <a:ext cx="1103445" cy="576064"/>
          </a:xfrm>
          <a:prstGeom prst="rect">
            <a:avLst/>
          </a:prstGeom>
          <a:solidFill>
            <a:srgbClr val="F8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F5796EBB-75E3-B843-A4EE-E060564B8B1D}"/>
              </a:ext>
            </a:extLst>
          </p:cNvPr>
          <p:cNvSpPr/>
          <p:nvPr userDrawn="1"/>
        </p:nvSpPr>
        <p:spPr>
          <a:xfrm>
            <a:off x="11088555" y="4794944"/>
            <a:ext cx="1103445" cy="576064"/>
          </a:xfrm>
          <a:prstGeom prst="rect">
            <a:avLst/>
          </a:prstGeom>
          <a:solidFill>
            <a:srgbClr val="31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929343776"/>
      </p:ext>
    </p:extLst>
  </p:cSld>
  <p:clrMapOvr>
    <a:overrideClrMapping bg1="lt1" tx1="dk1" bg2="lt2" tx2="dk2" accent1="accent1" accent2="accent2" accent3="accent3" accent4="accent4" accent5="accent5" accent6="accent6" hlink="hlink" folHlink="folHlink"/>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320255667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70946678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115808404"/>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422231664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8" name="Fußzeilenplatzhalter 7"/>
          <p:cNvSpPr>
            <a:spLocks noGrp="1"/>
          </p:cNvSpPr>
          <p:nvPr>
            <p:ph type="ftr" sz="quarter" idx="11"/>
          </p:nvPr>
        </p:nvSpPr>
        <p:spPr/>
        <p:txBody>
          <a:bodyPr/>
          <a:lstStyle/>
          <a:p>
            <a:endParaRPr lang="de-CH">
              <a:solidFill>
                <a:prstClr val="black">
                  <a:tint val="75000"/>
                </a:prstClr>
              </a:solidFill>
            </a:endParaRPr>
          </a:p>
        </p:txBody>
      </p:sp>
      <p:sp>
        <p:nvSpPr>
          <p:cNvPr id="9" name="Foliennummernplatzhalter 8"/>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36442396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4" name="Fußzeilenplatzhalter 3"/>
          <p:cNvSpPr>
            <a:spLocks noGrp="1"/>
          </p:cNvSpPr>
          <p:nvPr>
            <p:ph type="ftr" sz="quarter" idx="11"/>
          </p:nvPr>
        </p:nvSpPr>
        <p:spPr/>
        <p:txBody>
          <a:bodyPr/>
          <a:lstStyle/>
          <a:p>
            <a:endParaRPr lang="de-CH">
              <a:solidFill>
                <a:prstClr val="black">
                  <a:tint val="75000"/>
                </a:prstClr>
              </a:solidFill>
            </a:endParaRPr>
          </a:p>
        </p:txBody>
      </p:sp>
      <p:sp>
        <p:nvSpPr>
          <p:cNvPr id="5" name="Foliennummernplatzhalter 4"/>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353696655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3" name="Fußzeilenplatzhalter 2"/>
          <p:cNvSpPr>
            <a:spLocks noGrp="1"/>
          </p:cNvSpPr>
          <p:nvPr>
            <p:ph type="ftr" sz="quarter" idx="11"/>
          </p:nvPr>
        </p:nvSpPr>
        <p:spPr/>
        <p:txBody>
          <a:bodyPr/>
          <a:lstStyle/>
          <a:p>
            <a:endParaRPr lang="de-CH">
              <a:solidFill>
                <a:prstClr val="black">
                  <a:tint val="75000"/>
                </a:prstClr>
              </a:solidFill>
            </a:endParaRPr>
          </a:p>
        </p:txBody>
      </p:sp>
      <p:sp>
        <p:nvSpPr>
          <p:cNvPr id="4" name="Foliennummernplatzhalter 3"/>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75004621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09600" y="932723"/>
            <a:ext cx="10382944" cy="4947276"/>
          </a:xfrm>
        </p:spPr>
        <p:txBody>
          <a:bodyPr>
            <a:noAutofit/>
          </a:bodyPr>
          <a:lstStyle>
            <a:lvl1pPr marL="609585" indent="-609585">
              <a:buClr>
                <a:schemeClr val="bg1"/>
              </a:buClr>
              <a:buSzPct val="100000"/>
              <a:buFont typeface="+mj-lt"/>
              <a:buAutoNum type="arabicPeriod"/>
              <a:defRPr sz="2667">
                <a:solidFill>
                  <a:srgbClr val="CB534C"/>
                </a:solidFill>
              </a:defRPr>
            </a:lvl1pPr>
            <a:lvl2pPr marL="1137572" indent="-527987">
              <a:buClr>
                <a:schemeClr val="bg1"/>
              </a:buClr>
              <a:buSzPct val="100000"/>
              <a:buFont typeface="+mj-lt"/>
              <a:buAutoNum type="alphaLcPeriod"/>
              <a:defRPr sz="2667">
                <a:solidFill>
                  <a:schemeClr val="tx1"/>
                </a:solidFill>
              </a:defRPr>
            </a:lvl2pPr>
            <a:lvl3pPr marL="1518562" indent="-380990">
              <a:buClr>
                <a:schemeClr val="tx1"/>
              </a:buClr>
              <a:buFont typeface="Symbol" pitchFamily="2" charset="2"/>
              <a:buChar char="-"/>
              <a:defRPr>
                <a:solidFill>
                  <a:schemeClr val="tx1"/>
                </a:solidFill>
              </a:defRPr>
            </a:lvl3pPr>
            <a:lvl4pPr marL="1905552" indent="-383990">
              <a:buClr>
                <a:schemeClr val="tx1"/>
              </a:buClr>
              <a:buFont typeface="Symbol" pitchFamily="2" charset="2"/>
              <a:buChar char="-"/>
              <a:defRPr>
                <a:solidFill>
                  <a:schemeClr val="tx1"/>
                </a:solidFill>
              </a:defRPr>
            </a:lvl4pPr>
            <a:lvl5pPr marL="2289543" indent="-383990">
              <a:buClr>
                <a:schemeClr val="tx1"/>
              </a:buClr>
              <a:buFont typeface="Symbol" pitchFamily="2" charset="2"/>
              <a:buChar char="-"/>
              <a:defRPr>
                <a:solidFill>
                  <a:schemeClr val="tx1"/>
                </a:solidFill>
              </a:defRPr>
            </a:lvl5pPr>
          </a:lstStyle>
          <a:p>
            <a:pPr lvl="0"/>
            <a:r>
              <a:rPr lang="de-DE"/>
              <a:t>Thementitel</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5588088-BB41-2140-AA61-F37F4106A3F5}"/>
              </a:ext>
            </a:extLst>
          </p:cNvPr>
          <p:cNvSpPr>
            <a:spLocks noGrp="1"/>
          </p:cNvSpPr>
          <p:nvPr>
            <p:ph type="dt" sz="half" idx="10"/>
          </p:nvPr>
        </p:nvSpPr>
        <p:spPr/>
        <p:txBody>
          <a:bodyPr/>
          <a:lstStyle/>
          <a:p>
            <a:endParaRPr lang="de-CH"/>
          </a:p>
        </p:txBody>
      </p:sp>
      <p:sp>
        <p:nvSpPr>
          <p:cNvPr id="8" name="Fußzeilenplatzhalter 7">
            <a:extLst>
              <a:ext uri="{FF2B5EF4-FFF2-40B4-BE49-F238E27FC236}">
                <a16:creationId xmlns:a16="http://schemas.microsoft.com/office/drawing/2014/main" id="{EBDABDA7-8706-5646-B2A2-BC6D4FA0A91A}"/>
              </a:ext>
            </a:extLst>
          </p:cNvPr>
          <p:cNvSpPr>
            <a:spLocks noGrp="1"/>
          </p:cNvSpPr>
          <p:nvPr>
            <p:ph type="ftr" sz="quarter" idx="11"/>
          </p:nvPr>
        </p:nvSpPr>
        <p:spPr>
          <a:xfrm>
            <a:off x="2337601" y="6431195"/>
            <a:ext cx="4257225" cy="219336"/>
          </a:xfrm>
        </p:spPr>
        <p:txBody>
          <a:bodyPr/>
          <a:lstStyle/>
          <a:p>
            <a:endParaRPr lang="de-CH"/>
          </a:p>
        </p:txBody>
      </p:sp>
    </p:spTree>
    <p:extLst>
      <p:ext uri="{BB962C8B-B14F-4D97-AF65-F5344CB8AC3E}">
        <p14:creationId xmlns:p14="http://schemas.microsoft.com/office/powerpoint/2010/main" val="4181937944"/>
      </p:ext>
    </p:extLst>
  </p:cSld>
  <p:clrMapOvr>
    <a:overrideClrMapping bg1="lt1" tx1="dk1" bg2="lt2" tx2="dk2" accent1="accent1" accent2="accent2" accent3="accent3" accent4="accent4" accent5="accent5" accent6="accent6" hlink="hlink" folHlink="folHlink"/>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28873099"/>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630745895"/>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483554670"/>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42089818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nübersicht">
    <p:bg>
      <p:bgRef idx="1001">
        <a:schemeClr val="bg1"/>
      </p:bgRef>
    </p:bg>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9FEF9CFB-54F8-8745-B4BF-4B81A4DFB36E}"/>
              </a:ext>
            </a:extLst>
          </p:cNvPr>
          <p:cNvSpPr>
            <a:spLocks noGrp="1"/>
          </p:cNvSpPr>
          <p:nvPr>
            <p:ph type="title" hasCustomPrompt="1"/>
          </p:nvPr>
        </p:nvSpPr>
        <p:spPr>
          <a:xfrm>
            <a:off x="623392" y="4197086"/>
            <a:ext cx="10369152" cy="1484861"/>
          </a:xfrm>
          <a:prstGeom prst="rect">
            <a:avLst/>
          </a:prstGeom>
        </p:spPr>
        <p:txBody>
          <a:bodyPr vert="horz" lIns="0" tIns="0" rIns="0" bIns="0" rtlCol="0" anchor="b" anchorCtr="0">
            <a:noAutofit/>
          </a:bodyPr>
          <a:lstStyle>
            <a:lvl1pPr algn="r">
              <a:defRPr sz="4267" b="1" i="0">
                <a:solidFill>
                  <a:srgbClr val="CB534C"/>
                </a:solidFill>
                <a:latin typeface="Calibri" panose="020F0502020204030204" pitchFamily="34" charset="0"/>
                <a:cs typeface="Calibri" panose="020F0502020204030204" pitchFamily="34" charset="0"/>
              </a:defRPr>
            </a:lvl1pPr>
          </a:lstStyle>
          <a:p>
            <a:r>
              <a:rPr lang="de-DE"/>
              <a:t>Thementitel </a:t>
            </a:r>
            <a:endParaRPr lang="de-CH"/>
          </a:p>
        </p:txBody>
      </p:sp>
      <p:sp>
        <p:nvSpPr>
          <p:cNvPr id="9" name="Inhaltsplatzhalter 2">
            <a:extLst>
              <a:ext uri="{FF2B5EF4-FFF2-40B4-BE49-F238E27FC236}">
                <a16:creationId xmlns:a16="http://schemas.microsoft.com/office/drawing/2014/main" id="{5E65C74F-EFCA-D244-9564-72CF235C1ED1}"/>
              </a:ext>
            </a:extLst>
          </p:cNvPr>
          <p:cNvSpPr>
            <a:spLocks noGrp="1"/>
          </p:cNvSpPr>
          <p:nvPr>
            <p:ph idx="1" hasCustomPrompt="1"/>
          </p:nvPr>
        </p:nvSpPr>
        <p:spPr>
          <a:xfrm>
            <a:off x="609600" y="932723"/>
            <a:ext cx="10382944" cy="3264363"/>
          </a:xfrm>
        </p:spPr>
        <p:txBody>
          <a:bodyPr>
            <a:noAutofit/>
          </a:bodyPr>
          <a:lstStyle>
            <a:lvl1pPr marL="0" indent="0">
              <a:buClr>
                <a:schemeClr val="bg1"/>
              </a:buClr>
              <a:buSzPct val="100000"/>
              <a:buFont typeface="+mj-lt"/>
              <a:buNone/>
              <a:defRPr sz="2667">
                <a:solidFill>
                  <a:srgbClr val="CB534C"/>
                </a:solidFill>
              </a:defRPr>
            </a:lvl1pPr>
            <a:lvl2pPr marL="1137572" indent="-527987">
              <a:buClr>
                <a:schemeClr val="bg1"/>
              </a:buClr>
              <a:buSzPct val="100000"/>
              <a:buFont typeface="+mj-lt"/>
              <a:buAutoNum type="alphaLcPeriod"/>
              <a:defRPr sz="2667">
                <a:solidFill>
                  <a:schemeClr val="tx1"/>
                </a:solidFill>
              </a:defRPr>
            </a:lvl2pPr>
            <a:lvl3pPr marL="1518562" indent="-380990">
              <a:buClr>
                <a:schemeClr val="tx1"/>
              </a:buClr>
              <a:buFont typeface="Symbol" pitchFamily="2" charset="2"/>
              <a:buChar char="-"/>
              <a:defRPr>
                <a:solidFill>
                  <a:schemeClr val="tx1"/>
                </a:solidFill>
              </a:defRPr>
            </a:lvl3pPr>
            <a:lvl4pPr marL="1905552" indent="-383990">
              <a:buClr>
                <a:schemeClr val="tx1"/>
              </a:buClr>
              <a:buFont typeface="Symbol" pitchFamily="2" charset="2"/>
              <a:buChar char="-"/>
              <a:defRPr>
                <a:solidFill>
                  <a:schemeClr val="tx1"/>
                </a:solidFill>
              </a:defRPr>
            </a:lvl4pPr>
            <a:lvl5pPr marL="2289543" indent="-383990">
              <a:buClr>
                <a:schemeClr val="tx1"/>
              </a:buClr>
              <a:buFont typeface="Symbol" pitchFamily="2" charset="2"/>
              <a:buChar char="-"/>
              <a:defRPr>
                <a:solidFill>
                  <a:schemeClr val="tx1"/>
                </a:solidFill>
              </a:defRPr>
            </a:lvl5pPr>
          </a:lstStyle>
          <a:p>
            <a:pPr lvl="1"/>
            <a:r>
              <a:rPr lang="de-DE"/>
              <a:t>Zweite Ebene</a:t>
            </a:r>
          </a:p>
          <a:p>
            <a:pPr lvl="2"/>
            <a:r>
              <a:rPr lang="de-DE"/>
              <a:t>Dritte Ebene</a:t>
            </a:r>
          </a:p>
          <a:p>
            <a:pPr lvl="3"/>
            <a:r>
              <a:rPr lang="de-DE"/>
              <a:t>Vierte Ebene</a:t>
            </a:r>
          </a:p>
        </p:txBody>
      </p:sp>
      <p:sp>
        <p:nvSpPr>
          <p:cNvPr id="4" name="Datumsplatzhalter 4">
            <a:extLst>
              <a:ext uri="{FF2B5EF4-FFF2-40B4-BE49-F238E27FC236}">
                <a16:creationId xmlns:a16="http://schemas.microsoft.com/office/drawing/2014/main" id="{BD20BEAC-2B40-3347-BFFA-46DB461B6158}"/>
              </a:ext>
            </a:extLst>
          </p:cNvPr>
          <p:cNvSpPr>
            <a:spLocks noGrp="1"/>
          </p:cNvSpPr>
          <p:nvPr>
            <p:ph type="dt" sz="half" idx="10"/>
          </p:nvPr>
        </p:nvSpPr>
        <p:spPr>
          <a:xfrm>
            <a:off x="609600" y="6435303"/>
            <a:ext cx="1728000" cy="215444"/>
          </a:xfrm>
        </p:spPr>
        <p:txBody>
          <a:bodyPr/>
          <a:lstStyle/>
          <a:p>
            <a:endParaRPr lang="de-CH"/>
          </a:p>
        </p:txBody>
      </p:sp>
      <p:sp>
        <p:nvSpPr>
          <p:cNvPr id="5" name="Fußzeilenplatzhalter 7">
            <a:extLst>
              <a:ext uri="{FF2B5EF4-FFF2-40B4-BE49-F238E27FC236}">
                <a16:creationId xmlns:a16="http://schemas.microsoft.com/office/drawing/2014/main" id="{8AB04935-8CB1-B44D-A7CB-67171F2E4B03}"/>
              </a:ext>
            </a:extLst>
          </p:cNvPr>
          <p:cNvSpPr>
            <a:spLocks noGrp="1"/>
          </p:cNvSpPr>
          <p:nvPr>
            <p:ph type="ftr" sz="quarter" idx="11"/>
          </p:nvPr>
        </p:nvSpPr>
        <p:spPr>
          <a:xfrm>
            <a:off x="2337601" y="6431195"/>
            <a:ext cx="4257225" cy="219336"/>
          </a:xfrm>
        </p:spPr>
        <p:txBody>
          <a:bodyPr/>
          <a:lstStyle/>
          <a:p>
            <a:endParaRPr lang="de-CH"/>
          </a:p>
        </p:txBody>
      </p:sp>
    </p:spTree>
    <p:extLst>
      <p:ext uri="{BB962C8B-B14F-4D97-AF65-F5344CB8AC3E}">
        <p14:creationId xmlns:p14="http://schemas.microsoft.com/office/powerpoint/2010/main" val="1441662442"/>
      </p:ext>
    </p:extLst>
  </p:cSld>
  <p:clrMapOvr>
    <a:overrideClrMapping bg1="lt1" tx1="dk1" bg2="lt2" tx2="dk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5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61899"/>
            <a:ext cx="10190923" cy="288032"/>
          </a:xfrm>
        </p:spPr>
        <p:txBody>
          <a:bodyPr anchor="b" anchorCtr="0">
            <a:noAutofit/>
          </a:bodyPr>
          <a:lstStyle>
            <a:lvl1pPr>
              <a:defRPr sz="1867" b="1">
                <a:solidFill>
                  <a:srgbClr val="CB534C"/>
                </a:solidFill>
                <a:latin typeface="+mj-lt"/>
              </a:defRPr>
            </a:lvl1pPr>
          </a:lstStyle>
          <a:p>
            <a:r>
              <a:rPr lang="de-DE"/>
              <a:t>Thementitel</a:t>
            </a:r>
            <a:endParaRPr lang="de-CH"/>
          </a:p>
        </p:txBody>
      </p:sp>
      <p:sp>
        <p:nvSpPr>
          <p:cNvPr id="3" name="Inhaltsplatzhalter 2"/>
          <p:cNvSpPr>
            <a:spLocks noGrp="1"/>
          </p:cNvSpPr>
          <p:nvPr>
            <p:ph idx="1" hasCustomPrompt="1"/>
          </p:nvPr>
        </p:nvSpPr>
        <p:spPr>
          <a:xfrm>
            <a:off x="609600" y="1625966"/>
            <a:ext cx="10190923" cy="4254033"/>
          </a:xfrm>
        </p:spPr>
        <p:txBody>
          <a:bodyPr>
            <a:noAutofit/>
          </a:bodyPr>
          <a:lstStyle>
            <a:lvl1pPr marL="0" indent="0">
              <a:buNone/>
              <a:defRPr sz="3200" b="0">
                <a:solidFill>
                  <a:schemeClr val="tx1"/>
                </a:solidFill>
                <a:latin typeface="+mn-lt"/>
                <a:cs typeface="Calibri" panose="020F0502020204030204" pitchFamily="34" charset="0"/>
              </a:defRPr>
            </a:lvl1pPr>
            <a:lvl2pPr>
              <a:defRPr sz="2667" b="0" i="0">
                <a:latin typeface="Calibri" panose="020F0502020204030204" pitchFamily="34" charset="0"/>
                <a:cs typeface="Calibri" panose="020F0502020204030204" pitchFamily="34" charset="0"/>
              </a:defRPr>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a:xfrm>
            <a:off x="2337601" y="6431195"/>
            <a:ext cx="4257225" cy="219336"/>
          </a:xfrm>
        </p:spPr>
        <p:txBody>
          <a:bodyPr/>
          <a:lstStyle/>
          <a:p>
            <a:endParaRPr lang="de-CH"/>
          </a:p>
        </p:txBody>
      </p:sp>
      <p:pic>
        <p:nvPicPr>
          <p:cNvPr id="8" name="Grafik 7">
            <a:extLst>
              <a:ext uri="{FF2B5EF4-FFF2-40B4-BE49-F238E27FC236}">
                <a16:creationId xmlns:a16="http://schemas.microsoft.com/office/drawing/2014/main" id="{8B1DE3DF-1CFD-8C45-9AAC-BE35519B2E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
        <p:nvSpPr>
          <p:cNvPr id="10" name="Titel 1">
            <a:extLst>
              <a:ext uri="{FF2B5EF4-FFF2-40B4-BE49-F238E27FC236}">
                <a16:creationId xmlns:a16="http://schemas.microsoft.com/office/drawing/2014/main" id="{1DE0C72C-8321-7F49-9F87-67B5CE06802C}"/>
              </a:ext>
            </a:extLst>
          </p:cNvPr>
          <p:cNvSpPr txBox="1">
            <a:spLocks/>
          </p:cNvSpPr>
          <p:nvPr userDrawn="1"/>
        </p:nvSpPr>
        <p:spPr>
          <a:xfrm>
            <a:off x="609600" y="696000"/>
            <a:ext cx="8942784" cy="657600"/>
          </a:xfrm>
          <a:prstGeom prst="rect">
            <a:avLst/>
          </a:prstGeom>
        </p:spPr>
        <p:txBody>
          <a:bodyPr vert="horz" lIns="0" tIns="0" rIns="0" bIns="0" rtlCol="0" anchor="b" anchorCtr="0">
            <a:noAutofit/>
          </a:bodyPr>
          <a:lstStyle>
            <a:lvl1pPr algn="l" defTabSz="914377" rtl="0" eaLnBrk="1" latinLnBrk="0" hangingPunct="1">
              <a:spcBef>
                <a:spcPct val="0"/>
              </a:spcBef>
              <a:buNone/>
              <a:defRPr sz="3200" b="0" i="0" kern="1200" spc="50" baseline="0">
                <a:solidFill>
                  <a:schemeClr val="tx1"/>
                </a:solidFill>
                <a:latin typeface="Calibri Light" panose="020F0302020204030204" pitchFamily="34" charset="0"/>
                <a:ea typeface="+mj-ea"/>
                <a:cs typeface="Calibri Light" panose="020F0302020204030204" pitchFamily="34" charset="0"/>
              </a:defRPr>
            </a:lvl1pPr>
          </a:lstStyle>
          <a:p>
            <a:r>
              <a:rPr lang="de-DE" sz="4267"/>
              <a:t>Titel</a:t>
            </a:r>
            <a:endParaRPr lang="de-CH" sz="4267"/>
          </a:p>
        </p:txBody>
      </p:sp>
    </p:spTree>
    <p:extLst>
      <p:ext uri="{BB962C8B-B14F-4D97-AF65-F5344CB8AC3E}">
        <p14:creationId xmlns:p14="http://schemas.microsoft.com/office/powerpoint/2010/main" val="1136169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1" y="4406904"/>
            <a:ext cx="10716684" cy="1362075"/>
          </a:xfrm>
        </p:spPr>
        <p:txBody>
          <a:bodyPr anchor="t">
            <a:noAutofit/>
          </a:bodyPr>
          <a:lstStyle>
            <a:lvl1pPr algn="l">
              <a:defRPr sz="4267" b="0" i="0" cap="none">
                <a:latin typeface="Calibri Light" panose="020F0302020204030204" pitchFamily="34" charset="0"/>
                <a:cs typeface="Calibri Light" panose="020F0302020204030204" pitchFamily="34" charset="0"/>
              </a:defRPr>
            </a:lvl1pPr>
          </a:lstStyle>
          <a:p>
            <a:r>
              <a:rPr lang="de-DE"/>
              <a:t>Titel</a:t>
            </a:r>
            <a:endParaRPr lang="de-CH"/>
          </a:p>
        </p:txBody>
      </p:sp>
      <p:sp>
        <p:nvSpPr>
          <p:cNvPr id="3" name="Textplatzhalter 2"/>
          <p:cNvSpPr>
            <a:spLocks noGrp="1"/>
          </p:cNvSpPr>
          <p:nvPr>
            <p:ph type="body" idx="1" hasCustomPrompt="1"/>
          </p:nvPr>
        </p:nvSpPr>
        <p:spPr>
          <a:xfrm>
            <a:off x="609601" y="2906714"/>
            <a:ext cx="10716684" cy="1386383"/>
          </a:xfrm>
        </p:spPr>
        <p:txBody>
          <a:bodyPr anchor="b">
            <a:noAutofit/>
          </a:bodyPr>
          <a:lstStyle>
            <a:lvl1pPr marL="0" indent="0">
              <a:buNone/>
              <a:defRPr sz="2667">
                <a:solidFill>
                  <a:srgbClr val="CB534C"/>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de-DE"/>
              <a:t>Thementitel</a:t>
            </a:r>
          </a:p>
        </p:txBody>
      </p:sp>
      <p:sp>
        <p:nvSpPr>
          <p:cNvPr id="7" name="Datumsplatzhalter 3">
            <a:extLst>
              <a:ext uri="{FF2B5EF4-FFF2-40B4-BE49-F238E27FC236}">
                <a16:creationId xmlns:a16="http://schemas.microsoft.com/office/drawing/2014/main" id="{73ED4DA2-8C73-0940-A5B0-1F1F0666F9DE}"/>
              </a:ext>
            </a:extLst>
          </p:cNvPr>
          <p:cNvSpPr>
            <a:spLocks noGrp="1"/>
          </p:cNvSpPr>
          <p:nvPr>
            <p:ph type="dt" sz="half" idx="2"/>
          </p:nvPr>
        </p:nvSpPr>
        <p:spPr>
          <a:xfrm>
            <a:off x="609600" y="6435303"/>
            <a:ext cx="1728000" cy="215444"/>
          </a:xfrm>
          <a:prstGeom prst="rect">
            <a:avLst/>
          </a:prstGeom>
        </p:spPr>
        <p:txBody>
          <a:bodyPr vert="horz" wrap="square"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sp>
        <p:nvSpPr>
          <p:cNvPr id="8" name="Fußzeilenplatzhalter 4">
            <a:extLst>
              <a:ext uri="{FF2B5EF4-FFF2-40B4-BE49-F238E27FC236}">
                <a16:creationId xmlns:a16="http://schemas.microsoft.com/office/drawing/2014/main" id="{C08448D8-FB72-6E4A-A4A7-EC702C441727}"/>
              </a:ext>
            </a:extLst>
          </p:cNvPr>
          <p:cNvSpPr>
            <a:spLocks noGrp="1"/>
          </p:cNvSpPr>
          <p:nvPr>
            <p:ph type="ftr" sz="quarter" idx="3"/>
          </p:nvPr>
        </p:nvSpPr>
        <p:spPr>
          <a:xfrm>
            <a:off x="2337602" y="6434808"/>
            <a:ext cx="3859199" cy="215444"/>
          </a:xfrm>
          <a:prstGeom prst="rect">
            <a:avLst/>
          </a:prstGeom>
        </p:spPr>
        <p:txBody>
          <a:bodyPr vert="horz"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pic>
        <p:nvPicPr>
          <p:cNvPr id="9" name="Grafik 8">
            <a:extLst>
              <a:ext uri="{FF2B5EF4-FFF2-40B4-BE49-F238E27FC236}">
                <a16:creationId xmlns:a16="http://schemas.microsoft.com/office/drawing/2014/main" id="{DCFE0B7C-1813-CB46-8F9E-71933A2243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Tree>
    <p:extLst>
      <p:ext uri="{BB962C8B-B14F-4D97-AF65-F5344CB8AC3E}">
        <p14:creationId xmlns:p14="http://schemas.microsoft.com/office/powerpoint/2010/main" val="279616387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696000"/>
            <a:ext cx="10185333" cy="657600"/>
          </a:xfrm>
        </p:spPr>
        <p:txBody>
          <a:bodyPr anchor="b" anchorCtr="0">
            <a:noAutofit/>
          </a:bodyPr>
          <a:lstStyle/>
          <a:p>
            <a:r>
              <a:rPr lang="de-DE"/>
              <a:t>Titel</a:t>
            </a:r>
            <a:endParaRPr lang="de-CH"/>
          </a:p>
        </p:txBody>
      </p:sp>
      <p:sp>
        <p:nvSpPr>
          <p:cNvPr id="3" name="Inhaltsplatzhalter 2"/>
          <p:cNvSpPr>
            <a:spLocks noGrp="1"/>
          </p:cNvSpPr>
          <p:nvPr>
            <p:ph sz="half" idx="1" hasCustomPrompt="1"/>
          </p:nvPr>
        </p:nvSpPr>
        <p:spPr>
          <a:xfrm>
            <a:off x="609600" y="1600204"/>
            <a:ext cx="5006347" cy="4279421"/>
          </a:xfrm>
        </p:spPr>
        <p:txBody>
          <a:bodyPr>
            <a:noAutofit/>
          </a:bodyPr>
          <a:lstStyle>
            <a:lvl1pPr marL="0" indent="0">
              <a:buNone/>
              <a:defRPr sz="3200">
                <a:solidFill>
                  <a:srgbClr val="317495"/>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hasCustomPrompt="1"/>
          </p:nvPr>
        </p:nvSpPr>
        <p:spPr>
          <a:xfrm>
            <a:off x="5807968" y="1600204"/>
            <a:ext cx="4986965" cy="4279421"/>
          </a:xfrm>
        </p:spPr>
        <p:txBody>
          <a:bodyPr>
            <a:noAutofit/>
          </a:bodyPr>
          <a:lstStyle>
            <a:lvl1pPr marL="0" indent="0">
              <a:buNone/>
              <a:defRPr sz="3200">
                <a:solidFill>
                  <a:srgbClr val="317495"/>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Datumsplatzhalter 3">
            <a:extLst>
              <a:ext uri="{FF2B5EF4-FFF2-40B4-BE49-F238E27FC236}">
                <a16:creationId xmlns:a16="http://schemas.microsoft.com/office/drawing/2014/main" id="{A8D69826-6C90-F649-B0BF-92ACE4EABA19}"/>
              </a:ext>
            </a:extLst>
          </p:cNvPr>
          <p:cNvSpPr>
            <a:spLocks noGrp="1"/>
          </p:cNvSpPr>
          <p:nvPr>
            <p:ph type="dt" sz="half" idx="13"/>
          </p:nvPr>
        </p:nvSpPr>
        <p:spPr>
          <a:xfrm>
            <a:off x="609600" y="6435303"/>
            <a:ext cx="1728000" cy="215444"/>
          </a:xfrm>
          <a:prstGeom prst="rect">
            <a:avLst/>
          </a:prstGeom>
        </p:spPr>
        <p:txBody>
          <a:bodyPr vert="horz" wrap="square"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sp>
        <p:nvSpPr>
          <p:cNvPr id="9" name="Fußzeilenplatzhalter 4">
            <a:extLst>
              <a:ext uri="{FF2B5EF4-FFF2-40B4-BE49-F238E27FC236}">
                <a16:creationId xmlns:a16="http://schemas.microsoft.com/office/drawing/2014/main" id="{7FC4F652-C12A-3E46-B5D4-90826539B49F}"/>
              </a:ext>
            </a:extLst>
          </p:cNvPr>
          <p:cNvSpPr>
            <a:spLocks noGrp="1"/>
          </p:cNvSpPr>
          <p:nvPr>
            <p:ph type="ftr" sz="quarter" idx="3"/>
          </p:nvPr>
        </p:nvSpPr>
        <p:spPr>
          <a:xfrm>
            <a:off x="2337602" y="6434808"/>
            <a:ext cx="3859199" cy="215444"/>
          </a:xfrm>
          <a:prstGeom prst="rect">
            <a:avLst/>
          </a:prstGeom>
        </p:spPr>
        <p:txBody>
          <a:bodyPr vert="horz"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pic>
        <p:nvPicPr>
          <p:cNvPr id="10" name="Grafik 9">
            <a:extLst>
              <a:ext uri="{FF2B5EF4-FFF2-40B4-BE49-F238E27FC236}">
                <a16:creationId xmlns:a16="http://schemas.microsoft.com/office/drawing/2014/main" id="{6248BE20-4237-DB45-AB58-D927BD82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
        <p:nvSpPr>
          <p:cNvPr id="12" name="Titel 1">
            <a:extLst>
              <a:ext uri="{FF2B5EF4-FFF2-40B4-BE49-F238E27FC236}">
                <a16:creationId xmlns:a16="http://schemas.microsoft.com/office/drawing/2014/main" id="{DCD269D2-0997-724E-9FF2-F577CE6CA3C6}"/>
              </a:ext>
            </a:extLst>
          </p:cNvPr>
          <p:cNvSpPr txBox="1">
            <a:spLocks/>
          </p:cNvSpPr>
          <p:nvPr userDrawn="1"/>
        </p:nvSpPr>
        <p:spPr>
          <a:xfrm>
            <a:off x="609600" y="261899"/>
            <a:ext cx="8942784" cy="288032"/>
          </a:xfrm>
          <a:prstGeom prst="rect">
            <a:avLst/>
          </a:prstGeom>
        </p:spPr>
        <p:txBody>
          <a:bodyPr vert="horz" lIns="0" tIns="0" rIns="0" bIns="0" rtlCol="0" anchor="b" anchorCtr="0">
            <a:noAutofit/>
          </a:bodyPr>
          <a:lstStyle>
            <a:lvl1pPr algn="l" defTabSz="914377" rtl="0" eaLnBrk="1" latinLnBrk="0" hangingPunct="1">
              <a:spcBef>
                <a:spcPct val="0"/>
              </a:spcBef>
              <a:buNone/>
              <a:defRPr sz="1400" b="1" i="0" kern="1200" spc="50" baseline="0">
                <a:solidFill>
                  <a:srgbClr val="CB534C"/>
                </a:solidFill>
                <a:latin typeface="+mj-lt"/>
                <a:ea typeface="+mj-ea"/>
                <a:cs typeface="Calibri Light" panose="020F0302020204030204" pitchFamily="34" charset="0"/>
              </a:defRPr>
            </a:lvl1pPr>
          </a:lstStyle>
          <a:p>
            <a:r>
              <a:rPr lang="de-DE" sz="1867"/>
              <a:t>Thementitel</a:t>
            </a:r>
            <a:endParaRPr lang="de-CH" sz="1867"/>
          </a:p>
        </p:txBody>
      </p:sp>
    </p:spTree>
    <p:extLst>
      <p:ext uri="{BB962C8B-B14F-4D97-AF65-F5344CB8AC3E}">
        <p14:creationId xmlns:p14="http://schemas.microsoft.com/office/powerpoint/2010/main" val="2852028534"/>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696000"/>
            <a:ext cx="9998901" cy="657600"/>
          </a:xfrm>
        </p:spPr>
        <p:txBody>
          <a:bodyPr anchor="b" anchorCtr="0">
            <a:noAutofit/>
          </a:bodyPr>
          <a:lstStyle/>
          <a:p>
            <a:r>
              <a:rPr lang="de-DE"/>
              <a:t>Titel</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a:xfrm>
            <a:off x="2337601" y="6434531"/>
            <a:ext cx="3859199" cy="216000"/>
          </a:xfrm>
        </p:spPr>
        <p:txBody>
          <a:bodyPr/>
          <a:lstStyle/>
          <a:p>
            <a:endParaRPr lang="de-CH"/>
          </a:p>
        </p:txBody>
      </p:sp>
      <p:sp>
        <p:nvSpPr>
          <p:cNvPr id="8" name="Titel 1">
            <a:extLst>
              <a:ext uri="{FF2B5EF4-FFF2-40B4-BE49-F238E27FC236}">
                <a16:creationId xmlns:a16="http://schemas.microsoft.com/office/drawing/2014/main" id="{085C4B78-ECA7-8545-99FA-08BF03D77A7B}"/>
              </a:ext>
            </a:extLst>
          </p:cNvPr>
          <p:cNvSpPr txBox="1">
            <a:spLocks/>
          </p:cNvSpPr>
          <p:nvPr userDrawn="1"/>
        </p:nvSpPr>
        <p:spPr>
          <a:xfrm>
            <a:off x="609600" y="261899"/>
            <a:ext cx="8942784" cy="288032"/>
          </a:xfrm>
          <a:prstGeom prst="rect">
            <a:avLst/>
          </a:prstGeom>
        </p:spPr>
        <p:txBody>
          <a:bodyPr vert="horz" lIns="0" tIns="0" rIns="0" bIns="0" rtlCol="0" anchor="b" anchorCtr="0">
            <a:noAutofit/>
          </a:bodyPr>
          <a:lstStyle>
            <a:lvl1pPr algn="l" defTabSz="914377" rtl="0" eaLnBrk="1" latinLnBrk="0" hangingPunct="1">
              <a:spcBef>
                <a:spcPct val="0"/>
              </a:spcBef>
              <a:buNone/>
              <a:defRPr sz="1400" b="1" i="0" kern="1200" spc="50" baseline="0">
                <a:solidFill>
                  <a:srgbClr val="CB534C"/>
                </a:solidFill>
                <a:latin typeface="+mj-lt"/>
                <a:ea typeface="+mj-ea"/>
                <a:cs typeface="Calibri Light" panose="020F0302020204030204" pitchFamily="34" charset="0"/>
              </a:defRPr>
            </a:lvl1pPr>
          </a:lstStyle>
          <a:p>
            <a:r>
              <a:rPr lang="de-DE" sz="1867"/>
              <a:t>Thementitel</a:t>
            </a:r>
            <a:endParaRPr lang="de-CH" sz="1867"/>
          </a:p>
        </p:txBody>
      </p:sp>
      <p:pic>
        <p:nvPicPr>
          <p:cNvPr id="9" name="Grafik 8">
            <a:extLst>
              <a:ext uri="{FF2B5EF4-FFF2-40B4-BE49-F238E27FC236}">
                <a16:creationId xmlns:a16="http://schemas.microsoft.com/office/drawing/2014/main" id="{3FE7B0F9-EF11-7F48-96C3-6D27E16B3B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Tree>
    <p:extLst>
      <p:ext uri="{BB962C8B-B14F-4D97-AF65-F5344CB8AC3E}">
        <p14:creationId xmlns:p14="http://schemas.microsoft.com/office/powerpoint/2010/main" val="33119880"/>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7A3C4A7E-A1EC-8249-804E-C28F2441D2EF}"/>
              </a:ext>
            </a:extLst>
          </p:cNvPr>
          <p:cNvSpPr>
            <a:spLocks noGrp="1"/>
          </p:cNvSpPr>
          <p:nvPr>
            <p:ph type="dt" sz="half" idx="13"/>
          </p:nvPr>
        </p:nvSpPr>
        <p:spPr>
          <a:xfrm>
            <a:off x="609600" y="6435303"/>
            <a:ext cx="1728000" cy="215444"/>
          </a:xfrm>
          <a:prstGeom prst="rect">
            <a:avLst/>
          </a:prstGeom>
        </p:spPr>
        <p:txBody>
          <a:bodyPr vert="horz" wrap="square"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sp>
        <p:nvSpPr>
          <p:cNvPr id="8" name="Fußzeilenplatzhalter 4">
            <a:extLst>
              <a:ext uri="{FF2B5EF4-FFF2-40B4-BE49-F238E27FC236}">
                <a16:creationId xmlns:a16="http://schemas.microsoft.com/office/drawing/2014/main" id="{6A3719BB-DAB1-5D40-86DE-4458FCFEBEF2}"/>
              </a:ext>
            </a:extLst>
          </p:cNvPr>
          <p:cNvSpPr>
            <a:spLocks noGrp="1"/>
          </p:cNvSpPr>
          <p:nvPr>
            <p:ph type="ftr" sz="quarter" idx="14"/>
          </p:nvPr>
        </p:nvSpPr>
        <p:spPr>
          <a:xfrm>
            <a:off x="2337602" y="6434808"/>
            <a:ext cx="3859199" cy="215444"/>
          </a:xfrm>
          <a:prstGeom prst="rect">
            <a:avLst/>
          </a:prstGeom>
        </p:spPr>
        <p:txBody>
          <a:bodyPr vert="horz"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pic>
        <p:nvPicPr>
          <p:cNvPr id="6" name="Grafik 5">
            <a:extLst>
              <a:ext uri="{FF2B5EF4-FFF2-40B4-BE49-F238E27FC236}">
                <a16:creationId xmlns:a16="http://schemas.microsoft.com/office/drawing/2014/main" id="{E028E5BB-356F-8E45-9F93-250326AF45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Tree>
    <p:extLst>
      <p:ext uri="{BB962C8B-B14F-4D97-AF65-F5344CB8AC3E}">
        <p14:creationId xmlns:p14="http://schemas.microsoft.com/office/powerpoint/2010/main" val="272411424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44140" y="1626248"/>
            <a:ext cx="3840427" cy="820737"/>
          </a:xfrm>
        </p:spPr>
        <p:txBody>
          <a:bodyPr anchor="b">
            <a:noAutofit/>
          </a:bodyPr>
          <a:lstStyle>
            <a:lvl1pPr algn="l">
              <a:defRPr sz="2400" b="1" i="0">
                <a:solidFill>
                  <a:schemeClr val="tx1"/>
                </a:solidFill>
                <a:latin typeface="Calibri" panose="020F0502020204030204" pitchFamily="34" charset="0"/>
                <a:cs typeface="Calibri" panose="020F0502020204030204" pitchFamily="34" charset="0"/>
              </a:defRPr>
            </a:lvl1pPr>
          </a:lstStyle>
          <a:p>
            <a:r>
              <a:rPr lang="de-DE"/>
              <a:t>Titelmasterformat durch Klicken bearbeiten</a:t>
            </a:r>
            <a:endParaRPr lang="de-CH"/>
          </a:p>
        </p:txBody>
      </p:sp>
      <p:sp>
        <p:nvSpPr>
          <p:cNvPr id="3" name="Inhaltsplatzhalter 2"/>
          <p:cNvSpPr>
            <a:spLocks noGrp="1"/>
          </p:cNvSpPr>
          <p:nvPr>
            <p:ph idx="1" hasCustomPrompt="1"/>
          </p:nvPr>
        </p:nvSpPr>
        <p:spPr>
          <a:xfrm>
            <a:off x="609600" y="609601"/>
            <a:ext cx="6542517" cy="5262167"/>
          </a:xfrm>
        </p:spPr>
        <p:txBody>
          <a:bodyPr>
            <a:noAutofit/>
          </a:bodyPr>
          <a:lstStyle>
            <a:lvl1pPr marL="0" indent="0">
              <a:buNone/>
              <a:defRPr sz="3200">
                <a:solidFill>
                  <a:srgbClr val="317495"/>
                </a:solidFill>
              </a:defRPr>
            </a:lvl1pPr>
            <a:lvl2pPr>
              <a:defRPr sz="2667"/>
            </a:lvl2pPr>
            <a:lvl3pPr>
              <a:defRPr sz="2400"/>
            </a:lvl3pPr>
            <a:lvl4pPr>
              <a:defRPr sz="2400"/>
            </a:lvl4pPr>
            <a:lvl5pPr>
              <a:defRPr sz="2400"/>
            </a:lvl5pPr>
            <a:lvl6pPr>
              <a:defRPr sz="2667"/>
            </a:lvl6pPr>
            <a:lvl7pPr>
              <a:defRPr sz="2667"/>
            </a:lvl7pPr>
            <a:lvl8pPr>
              <a:defRPr sz="2667"/>
            </a:lvl8pPr>
            <a:lvl9pPr>
              <a:defRPr sz="2667"/>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7344139" y="2446985"/>
            <a:ext cx="3840428" cy="3424783"/>
          </a:xfrm>
        </p:spPr>
        <p:txBody>
          <a:bodyPr>
            <a:normAutofit/>
          </a:bodyPr>
          <a:lstStyle>
            <a:lvl1pPr marL="0" indent="0">
              <a:buNone/>
              <a:defRPr sz="2400" b="0" i="0">
                <a:solidFill>
                  <a:schemeClr val="tx1"/>
                </a:solidFill>
                <a:latin typeface="Calibri Light" panose="020F0302020204030204" pitchFamily="34" charset="0"/>
                <a:cs typeface="Calibri Light" panose="020F0302020204030204" pitchFamily="34"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de-DE"/>
              <a:t>Textmasterformat bearbeiten</a:t>
            </a:r>
          </a:p>
        </p:txBody>
      </p:sp>
      <p:sp>
        <p:nvSpPr>
          <p:cNvPr id="8" name="Datumsplatzhalter 3">
            <a:extLst>
              <a:ext uri="{FF2B5EF4-FFF2-40B4-BE49-F238E27FC236}">
                <a16:creationId xmlns:a16="http://schemas.microsoft.com/office/drawing/2014/main" id="{CA46A719-9191-6B4B-8E30-833413E638A6}"/>
              </a:ext>
            </a:extLst>
          </p:cNvPr>
          <p:cNvSpPr>
            <a:spLocks noGrp="1"/>
          </p:cNvSpPr>
          <p:nvPr>
            <p:ph type="dt" sz="half" idx="13"/>
          </p:nvPr>
        </p:nvSpPr>
        <p:spPr>
          <a:xfrm>
            <a:off x="609600" y="6435303"/>
            <a:ext cx="1728000" cy="215444"/>
          </a:xfrm>
          <a:prstGeom prst="rect">
            <a:avLst/>
          </a:prstGeom>
        </p:spPr>
        <p:txBody>
          <a:bodyPr vert="horz" wrap="square"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sp>
        <p:nvSpPr>
          <p:cNvPr id="9" name="Fußzeilenplatzhalter 4">
            <a:extLst>
              <a:ext uri="{FF2B5EF4-FFF2-40B4-BE49-F238E27FC236}">
                <a16:creationId xmlns:a16="http://schemas.microsoft.com/office/drawing/2014/main" id="{3BC6B814-46A2-E34D-9BDB-530F5717748B}"/>
              </a:ext>
            </a:extLst>
          </p:cNvPr>
          <p:cNvSpPr>
            <a:spLocks noGrp="1"/>
          </p:cNvSpPr>
          <p:nvPr>
            <p:ph type="ftr" sz="quarter" idx="14"/>
          </p:nvPr>
        </p:nvSpPr>
        <p:spPr>
          <a:xfrm>
            <a:off x="2337602" y="6434808"/>
            <a:ext cx="3859199" cy="215444"/>
          </a:xfrm>
          <a:prstGeom prst="rect">
            <a:avLst/>
          </a:prstGeom>
        </p:spPr>
        <p:txBody>
          <a:bodyPr vert="horz" lIns="0" tIns="0" rIns="0" bIns="0" rtlCol="0" anchor="ctr">
            <a:spAutoFit/>
          </a:bodyPr>
          <a:lstStyle>
            <a:lvl1pPr marL="228594" indent="-228594" algn="l">
              <a:buClr>
                <a:srgbClr val="24588D"/>
              </a:buClr>
              <a:buSzPct val="90000"/>
              <a:buFont typeface="Apple SD Gothic Neo Regular" panose="02000300000000000000" pitchFamily="2" charset="-127"/>
              <a:buChar char="◼"/>
              <a:defRPr sz="1400" b="0" i="0" baseline="0">
                <a:solidFill>
                  <a:schemeClr val="tx1"/>
                </a:solidFill>
                <a:latin typeface="Calibri Light" panose="020F0302020204030204" pitchFamily="34" charset="0"/>
                <a:cs typeface="Calibri Light" panose="020F0302020204030204" pitchFamily="34" charset="0"/>
              </a:defRPr>
            </a:lvl1pPr>
          </a:lstStyle>
          <a:p>
            <a:pPr marL="0" indent="0">
              <a:buFont typeface="Apple SD Gothic Neo Regular" panose="02000300000000000000" pitchFamily="2" charset="-127"/>
              <a:buNone/>
            </a:pPr>
            <a:endParaRPr lang="de-CH"/>
          </a:p>
        </p:txBody>
      </p:sp>
      <p:pic>
        <p:nvPicPr>
          <p:cNvPr id="11" name="Grafik 10">
            <a:extLst>
              <a:ext uri="{FF2B5EF4-FFF2-40B4-BE49-F238E27FC236}">
                <a16:creationId xmlns:a16="http://schemas.microsoft.com/office/drawing/2014/main" id="{7EBCB604-4C1F-C64F-9A1D-1ADA7D485D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16" y="-123395"/>
            <a:ext cx="1946768" cy="2490347"/>
          </a:xfrm>
          <a:prstGeom prst="rect">
            <a:avLst/>
          </a:prstGeom>
        </p:spPr>
      </p:pic>
      <p:sp>
        <p:nvSpPr>
          <p:cNvPr id="14" name="Titel 1">
            <a:extLst>
              <a:ext uri="{FF2B5EF4-FFF2-40B4-BE49-F238E27FC236}">
                <a16:creationId xmlns:a16="http://schemas.microsoft.com/office/drawing/2014/main" id="{0670BCA0-EC07-1147-87FB-8328C38C5FE5}"/>
              </a:ext>
            </a:extLst>
          </p:cNvPr>
          <p:cNvSpPr txBox="1">
            <a:spLocks/>
          </p:cNvSpPr>
          <p:nvPr userDrawn="1"/>
        </p:nvSpPr>
        <p:spPr>
          <a:xfrm>
            <a:off x="609600" y="261899"/>
            <a:ext cx="8942784" cy="288032"/>
          </a:xfrm>
          <a:prstGeom prst="rect">
            <a:avLst/>
          </a:prstGeom>
        </p:spPr>
        <p:txBody>
          <a:bodyPr vert="horz" lIns="0" tIns="0" rIns="0" bIns="0" rtlCol="0" anchor="b" anchorCtr="0">
            <a:noAutofit/>
          </a:bodyPr>
          <a:lstStyle>
            <a:lvl1pPr algn="l" defTabSz="914377" rtl="0" eaLnBrk="1" latinLnBrk="0" hangingPunct="1">
              <a:spcBef>
                <a:spcPct val="0"/>
              </a:spcBef>
              <a:buNone/>
              <a:defRPr sz="1400" b="1" i="0" kern="1200" spc="50" baseline="0">
                <a:solidFill>
                  <a:srgbClr val="CB534C"/>
                </a:solidFill>
                <a:latin typeface="+mj-lt"/>
                <a:ea typeface="+mj-ea"/>
                <a:cs typeface="Calibri Light" panose="020F0302020204030204" pitchFamily="34" charset="0"/>
              </a:defRPr>
            </a:lvl1pPr>
          </a:lstStyle>
          <a:p>
            <a:r>
              <a:rPr lang="de-DE" sz="1867"/>
              <a:t>Thementitel</a:t>
            </a:r>
            <a:endParaRPr lang="de-CH" sz="1867"/>
          </a:p>
        </p:txBody>
      </p:sp>
    </p:spTree>
    <p:extLst>
      <p:ext uri="{BB962C8B-B14F-4D97-AF65-F5344CB8AC3E}">
        <p14:creationId xmlns:p14="http://schemas.microsoft.com/office/powerpoint/2010/main" val="60599314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EB2A-38C2-4649-9A44-2EB441648628}" type="datetimeFigureOut">
              <a:rPr lang="de-CH" smtClean="0">
                <a:solidFill>
                  <a:prstClr val="black">
                    <a:tint val="75000"/>
                  </a:prstClr>
                </a:solidFill>
              </a:rPr>
              <a:pPr/>
              <a:t>31.05.2023</a:t>
            </a:fld>
            <a:endParaRPr lang="de-CH">
              <a:solidFill>
                <a:prstClr val="black">
                  <a:tint val="75000"/>
                </a:prstClr>
              </a:solidFill>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solidFill>
                <a:prstClr val="black">
                  <a:tint val="75000"/>
                </a:prstClr>
              </a:solidFill>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9EF36-B5BD-451C-8A80-EF54935B3938}"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328802961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1" y="4781724"/>
            <a:ext cx="8760542" cy="1619075"/>
          </a:xfrm>
        </p:spPr>
        <p:txBody>
          <a:bodyPr>
            <a:normAutofit fontScale="25000" lnSpcReduction="20000"/>
          </a:bodyPr>
          <a:lstStyle/>
          <a:p>
            <a:pPr>
              <a:lnSpc>
                <a:spcPct val="120000"/>
              </a:lnSpc>
            </a:pPr>
            <a:r>
              <a:rPr lang="de-CH" sz="16000">
                <a:solidFill>
                  <a:schemeClr val="tx1"/>
                </a:solidFill>
              </a:rPr>
              <a:t>Kirchgemeindeversammlung Schattdorf 8. Mai 2023</a:t>
            </a:r>
          </a:p>
          <a:p>
            <a:endParaRPr lang="de-CH"/>
          </a:p>
        </p:txBody>
      </p:sp>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3460955" cy="138627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a:extLst>
              <a:ext uri="{FF2B5EF4-FFF2-40B4-BE49-F238E27FC236}">
                <a16:creationId xmlns:a16="http://schemas.microsoft.com/office/drawing/2014/main" id="{ABBE1B0F-843B-FA92-C4DE-CE57DE1F38A4}"/>
              </a:ext>
            </a:extLst>
          </p:cNvPr>
          <p:cNvSpPr>
            <a:spLocks noGrp="1"/>
          </p:cNvSpPr>
          <p:nvPr>
            <p:ph type="ctrTitle"/>
          </p:nvPr>
        </p:nvSpPr>
        <p:spPr>
          <a:xfrm>
            <a:off x="914400" y="1386273"/>
            <a:ext cx="10756490" cy="3005742"/>
          </a:xfrm>
        </p:spPr>
        <p:txBody>
          <a:bodyPr>
            <a:normAutofit/>
          </a:bodyPr>
          <a:lstStyle/>
          <a:p>
            <a:r>
              <a:rPr lang="de-CH" sz="8000" dirty="0">
                <a:effectLst>
                  <a:outerShdw blurRad="38100" dist="38100" dir="2700000" algn="tl">
                    <a:srgbClr val="000000">
                      <a:alpha val="43137"/>
                    </a:srgbClr>
                  </a:outerShdw>
                </a:effectLst>
              </a:rPr>
              <a:t>Was ist und macht die </a:t>
            </a:r>
            <a:br>
              <a:rPr lang="de-CH" sz="8000" dirty="0">
                <a:effectLst>
                  <a:outerShdw blurRad="38100" dist="38100" dir="2700000" algn="tl">
                    <a:srgbClr val="000000">
                      <a:alpha val="43137"/>
                    </a:srgbClr>
                  </a:outerShdw>
                </a:effectLst>
              </a:rPr>
            </a:br>
            <a:r>
              <a:rPr lang="de-CH" sz="8000" dirty="0">
                <a:effectLst>
                  <a:outerShdw blurRad="38100" dist="38100" dir="2700000" algn="tl">
                    <a:srgbClr val="000000">
                      <a:alpha val="43137"/>
                    </a:srgbClr>
                  </a:outerShdw>
                </a:effectLst>
              </a:rPr>
              <a:t>Landeskirche?</a:t>
            </a:r>
          </a:p>
        </p:txBody>
      </p:sp>
    </p:spTree>
    <p:extLst>
      <p:ext uri="{BB962C8B-B14F-4D97-AF65-F5344CB8AC3E}">
        <p14:creationId xmlns:p14="http://schemas.microsoft.com/office/powerpoint/2010/main" val="328799030"/>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895600" y="5300675"/>
            <a:ext cx="6400800" cy="1440160"/>
          </a:xfrm>
        </p:spPr>
        <p:txBody>
          <a:bodyPr>
            <a:normAutofit/>
          </a:bodyPr>
          <a:lstStyle/>
          <a:p>
            <a:endParaRPr lang="de-CH"/>
          </a:p>
          <a:p>
            <a:endParaRPr lang="de-CH"/>
          </a:p>
        </p:txBody>
      </p:sp>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7" name="Picture 5">
            <a:extLst>
              <a:ext uri="{FF2B5EF4-FFF2-40B4-BE49-F238E27FC236}">
                <a16:creationId xmlns:a16="http://schemas.microsoft.com/office/drawing/2014/main" id="{A543BABC-FC78-4421-AD59-8B5300FBF9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32960" cy="1356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C61A997-4A64-2C9F-4EC4-43CEDB7C4319}"/>
              </a:ext>
            </a:extLst>
          </p:cNvPr>
          <p:cNvSpPr txBox="1"/>
          <p:nvPr/>
        </p:nvSpPr>
        <p:spPr>
          <a:xfrm>
            <a:off x="633223" y="1532442"/>
            <a:ext cx="5599473" cy="1200329"/>
          </a:xfrm>
          <a:prstGeom prst="rect">
            <a:avLst/>
          </a:prstGeom>
          <a:noFill/>
        </p:spPr>
        <p:txBody>
          <a:bodyPr wrap="square" rtlCol="0">
            <a:spAutoFit/>
          </a:bodyPr>
          <a:lstStyle/>
          <a:p>
            <a:r>
              <a:rPr lang="de-CH" sz="3600"/>
              <a:t>Ausgaben nach </a:t>
            </a:r>
            <a:br>
              <a:rPr lang="de-CH" sz="3600"/>
            </a:br>
            <a:r>
              <a:rPr lang="de-CH" sz="3600"/>
              <a:t>Kostenarten</a:t>
            </a:r>
          </a:p>
        </p:txBody>
      </p:sp>
      <p:sp>
        <p:nvSpPr>
          <p:cNvPr id="13" name="Textfeld 12">
            <a:extLst>
              <a:ext uri="{FF2B5EF4-FFF2-40B4-BE49-F238E27FC236}">
                <a16:creationId xmlns:a16="http://schemas.microsoft.com/office/drawing/2014/main" id="{E234857B-8837-1CB8-6ABC-DF9E317D5356}"/>
              </a:ext>
            </a:extLst>
          </p:cNvPr>
          <p:cNvSpPr txBox="1"/>
          <p:nvPr/>
        </p:nvSpPr>
        <p:spPr>
          <a:xfrm>
            <a:off x="633223" y="2354363"/>
            <a:ext cx="5256299" cy="1415772"/>
          </a:xfrm>
          <a:prstGeom prst="rect">
            <a:avLst/>
          </a:prstGeom>
          <a:noFill/>
        </p:spPr>
        <p:txBody>
          <a:bodyPr wrap="square" rtlCol="0">
            <a:spAutoFit/>
          </a:bodyPr>
          <a:lstStyle/>
          <a:p>
            <a:endParaRPr lang="de-CH" sz="2400"/>
          </a:p>
          <a:p>
            <a:r>
              <a:rPr lang="de-CH" sz="2000"/>
              <a:t>	</a:t>
            </a:r>
          </a:p>
          <a:p>
            <a:r>
              <a:rPr lang="de-CH" sz="2400"/>
              <a:t>     </a:t>
            </a:r>
          </a:p>
          <a:p>
            <a:endParaRPr lang="de-CH"/>
          </a:p>
        </p:txBody>
      </p:sp>
      <p:grpSp>
        <p:nvGrpSpPr>
          <p:cNvPr id="10" name="Gruppieren 9">
            <a:extLst>
              <a:ext uri="{FF2B5EF4-FFF2-40B4-BE49-F238E27FC236}">
                <a16:creationId xmlns:a16="http://schemas.microsoft.com/office/drawing/2014/main" id="{D85BB8C5-CDBB-FD22-ACBB-6DB80B1AA19F}"/>
              </a:ext>
            </a:extLst>
          </p:cNvPr>
          <p:cNvGrpSpPr/>
          <p:nvPr/>
        </p:nvGrpSpPr>
        <p:grpSpPr>
          <a:xfrm>
            <a:off x="4406039" y="194072"/>
            <a:ext cx="7304181" cy="6505287"/>
            <a:chOff x="4406039" y="194072"/>
            <a:chExt cx="7304181" cy="6505287"/>
          </a:xfrm>
        </p:grpSpPr>
        <p:pic>
          <p:nvPicPr>
            <p:cNvPr id="9" name="Grafik 8">
              <a:extLst>
                <a:ext uri="{FF2B5EF4-FFF2-40B4-BE49-F238E27FC236}">
                  <a16:creationId xmlns:a16="http://schemas.microsoft.com/office/drawing/2014/main" id="{9C0B1D8D-AC8B-8798-280A-0CE9180293CC}"/>
                </a:ext>
              </a:extLst>
            </p:cNvPr>
            <p:cNvPicPr>
              <a:picLocks noChangeAspect="1"/>
            </p:cNvPicPr>
            <p:nvPr/>
          </p:nvPicPr>
          <p:blipFill rotWithShape="1">
            <a:blip r:embed="rId4"/>
            <a:srcRect l="5551" t="1631" r="21053" b="378"/>
            <a:stretch/>
          </p:blipFill>
          <p:spPr>
            <a:xfrm>
              <a:off x="4406039" y="194072"/>
              <a:ext cx="7304181" cy="6505287"/>
            </a:xfrm>
            <a:prstGeom prst="rect">
              <a:avLst/>
            </a:prstGeom>
          </p:spPr>
        </p:pic>
        <p:sp>
          <p:nvSpPr>
            <p:cNvPr id="6" name="Rechteck: abgerundete Ecken 5">
              <a:extLst>
                <a:ext uri="{FF2B5EF4-FFF2-40B4-BE49-F238E27FC236}">
                  <a16:creationId xmlns:a16="http://schemas.microsoft.com/office/drawing/2014/main" id="{D9D7FB5A-CE8F-45D2-ACC8-2E1746933472}"/>
                </a:ext>
              </a:extLst>
            </p:cNvPr>
            <p:cNvSpPr/>
            <p:nvPr/>
          </p:nvSpPr>
          <p:spPr>
            <a:xfrm>
              <a:off x="4406039" y="5486400"/>
              <a:ext cx="1975096" cy="96356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8" name="Rechteck: abgerundete Ecken 7">
            <a:extLst>
              <a:ext uri="{FF2B5EF4-FFF2-40B4-BE49-F238E27FC236}">
                <a16:creationId xmlns:a16="http://schemas.microsoft.com/office/drawing/2014/main" id="{A68A83AD-B374-9393-B771-600B212CADDE}"/>
              </a:ext>
            </a:extLst>
          </p:cNvPr>
          <p:cNvSpPr/>
          <p:nvPr/>
        </p:nvSpPr>
        <p:spPr>
          <a:xfrm>
            <a:off x="7127119" y="194072"/>
            <a:ext cx="1279464" cy="104436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abgerundete Ecken 15">
            <a:extLst>
              <a:ext uri="{FF2B5EF4-FFF2-40B4-BE49-F238E27FC236}">
                <a16:creationId xmlns:a16="http://schemas.microsoft.com/office/drawing/2014/main" id="{3C589F78-E552-6B12-BA49-AEF721D94F9E}"/>
              </a:ext>
            </a:extLst>
          </p:cNvPr>
          <p:cNvSpPr/>
          <p:nvPr/>
        </p:nvSpPr>
        <p:spPr>
          <a:xfrm>
            <a:off x="5032849" y="2540066"/>
            <a:ext cx="1633421" cy="104436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084074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895600" y="5300675"/>
            <a:ext cx="6400800" cy="1440160"/>
          </a:xfrm>
        </p:spPr>
        <p:txBody>
          <a:bodyPr>
            <a:normAutofit/>
          </a:bodyPr>
          <a:lstStyle/>
          <a:p>
            <a:endParaRPr lang="de-CH"/>
          </a:p>
          <a:p>
            <a:endParaRPr lang="de-CH"/>
          </a:p>
        </p:txBody>
      </p:sp>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7" name="Picture 5">
            <a:extLst>
              <a:ext uri="{FF2B5EF4-FFF2-40B4-BE49-F238E27FC236}">
                <a16:creationId xmlns:a16="http://schemas.microsoft.com/office/drawing/2014/main" id="{A543BABC-FC78-4421-AD59-8B5300FBF9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32960" cy="13568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E234857B-8837-1CB8-6ABC-DF9E317D5356}"/>
              </a:ext>
            </a:extLst>
          </p:cNvPr>
          <p:cNvSpPr txBox="1"/>
          <p:nvPr/>
        </p:nvSpPr>
        <p:spPr>
          <a:xfrm>
            <a:off x="804810" y="1686035"/>
            <a:ext cx="10807087" cy="4739759"/>
          </a:xfrm>
          <a:prstGeom prst="rect">
            <a:avLst/>
          </a:prstGeom>
          <a:noFill/>
        </p:spPr>
        <p:txBody>
          <a:bodyPr wrap="square" rtlCol="0">
            <a:spAutoFit/>
          </a:bodyPr>
          <a:lstStyle/>
          <a:p>
            <a:r>
              <a:rPr lang="de-CH" sz="2800" dirty="0"/>
              <a:t>Beitrag an Röm.-Kath. Zentralkonferenz</a:t>
            </a:r>
          </a:p>
          <a:p>
            <a:endParaRPr lang="de-CH" sz="800" dirty="0"/>
          </a:p>
          <a:p>
            <a:pPr marL="342900" indent="-342900">
              <a:buFont typeface="Arial" panose="020B0604020202020204" pitchFamily="34" charset="0"/>
              <a:buChar char="•"/>
            </a:pPr>
            <a:r>
              <a:rPr lang="de-CH" sz="2400" dirty="0"/>
              <a:t>Unser Anteil an den Ausgaben der Röm.-Kath. Zentralkonferenz in der Höhe von CHF 13 Millionen liegt unter 1 %.</a:t>
            </a:r>
          </a:p>
          <a:p>
            <a:pPr marL="342900" indent="-342900">
              <a:buFont typeface="Arial" panose="020B0604020202020204" pitchFamily="34" charset="0"/>
              <a:buChar char="•"/>
            </a:pPr>
            <a:r>
              <a:rPr lang="de-CH" sz="2400" dirty="0"/>
              <a:t>Davon werden CHF 2.4 Mill. an die Schweiz. Bischofskonferenz </a:t>
            </a:r>
            <a:r>
              <a:rPr lang="de-CH" sz="2400"/>
              <a:t>und CHF </a:t>
            </a:r>
            <a:r>
              <a:rPr lang="de-CH" sz="2400" dirty="0"/>
              <a:t>9 Mill. an ca. 40 katholische Organisationen und Institutionen ausbezahlt.</a:t>
            </a:r>
          </a:p>
          <a:p>
            <a:endParaRPr lang="de-CH" sz="1400" dirty="0"/>
          </a:p>
          <a:p>
            <a:r>
              <a:rPr lang="de-CH" sz="2800" dirty="0"/>
              <a:t>Beiträge an das Bistum Chur</a:t>
            </a:r>
          </a:p>
          <a:p>
            <a:endParaRPr lang="de-CH" sz="800" dirty="0"/>
          </a:p>
          <a:p>
            <a:pPr marL="457200" indent="-457200">
              <a:buFont typeface="Arial" panose="020B0604020202020204" pitchFamily="34" charset="0"/>
              <a:buChar char="•"/>
            </a:pPr>
            <a:r>
              <a:rPr lang="de-CH" sz="2400" dirty="0"/>
              <a:t>Der Beitrag an die Kosten der Diözese beträgt CHF 3.50 pro</a:t>
            </a:r>
            <a:br>
              <a:rPr lang="de-CH" sz="2400" dirty="0"/>
            </a:br>
            <a:r>
              <a:rPr lang="de-CH" sz="2400" dirty="0"/>
              <a:t>Mitglied. </a:t>
            </a:r>
          </a:p>
          <a:p>
            <a:pPr marL="457200" indent="-457200">
              <a:buFont typeface="Arial" panose="020B0604020202020204" pitchFamily="34" charset="0"/>
              <a:buChar char="•"/>
            </a:pPr>
            <a:r>
              <a:rPr lang="de-CH" sz="2400" dirty="0"/>
              <a:t>Der Beitrag an die Theologische Hochschule und das Priesterseminar in Chur beträgt CHF 1.- pro Mitglied.</a:t>
            </a:r>
          </a:p>
          <a:p>
            <a:pPr marL="457200" indent="-457200">
              <a:buFont typeface="Arial" panose="020B0604020202020204" pitchFamily="34" charset="0"/>
              <a:buChar char="•"/>
            </a:pPr>
            <a:r>
              <a:rPr lang="de-CH" sz="2400" dirty="0"/>
              <a:t>Der grösste Teil der Einnahmen werden mit Immobilien erwirtschaftet.    </a:t>
            </a:r>
          </a:p>
        </p:txBody>
      </p:sp>
      <p:sp>
        <p:nvSpPr>
          <p:cNvPr id="2" name="Textfeld 1">
            <a:extLst>
              <a:ext uri="{FF2B5EF4-FFF2-40B4-BE49-F238E27FC236}">
                <a16:creationId xmlns:a16="http://schemas.microsoft.com/office/drawing/2014/main" id="{6A6CA8A6-37C7-B77B-9BCA-C2167C140C04}"/>
              </a:ext>
            </a:extLst>
          </p:cNvPr>
          <p:cNvSpPr txBox="1"/>
          <p:nvPr/>
        </p:nvSpPr>
        <p:spPr>
          <a:xfrm>
            <a:off x="4365523" y="678427"/>
            <a:ext cx="6715433" cy="646331"/>
          </a:xfrm>
          <a:prstGeom prst="rect">
            <a:avLst/>
          </a:prstGeom>
          <a:noFill/>
        </p:spPr>
        <p:txBody>
          <a:bodyPr wrap="square" rtlCol="0">
            <a:spAutoFit/>
          </a:bodyPr>
          <a:lstStyle/>
          <a:p>
            <a:r>
              <a:rPr lang="de-CH" sz="3600" dirty="0"/>
              <a:t>Beiträge an RKZ und Bistum</a:t>
            </a:r>
          </a:p>
        </p:txBody>
      </p:sp>
      <p:pic>
        <p:nvPicPr>
          <p:cNvPr id="6" name="Grafik 5">
            <a:extLst>
              <a:ext uri="{FF2B5EF4-FFF2-40B4-BE49-F238E27FC236}">
                <a16:creationId xmlns:a16="http://schemas.microsoft.com/office/drawing/2014/main" id="{195AA160-1459-56D9-A48E-DF390A04E7A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00585" y="1243536"/>
            <a:ext cx="1501422" cy="1044468"/>
          </a:xfrm>
          <a:prstGeom prst="rect">
            <a:avLst/>
          </a:prstGeom>
        </p:spPr>
      </p:pic>
      <p:pic>
        <p:nvPicPr>
          <p:cNvPr id="10" name="Grafik 9">
            <a:extLst>
              <a:ext uri="{FF2B5EF4-FFF2-40B4-BE49-F238E27FC236}">
                <a16:creationId xmlns:a16="http://schemas.microsoft.com/office/drawing/2014/main" id="{AD5F194F-382F-5F8E-0C5A-F39EFEC02DB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98348" y="3573090"/>
            <a:ext cx="2905530" cy="1695687"/>
          </a:xfrm>
          <a:prstGeom prst="rect">
            <a:avLst/>
          </a:prstGeom>
        </p:spPr>
      </p:pic>
    </p:spTree>
    <p:extLst>
      <p:ext uri="{BB962C8B-B14F-4D97-AF65-F5344CB8AC3E}">
        <p14:creationId xmlns:p14="http://schemas.microsoft.com/office/powerpoint/2010/main" val="109578248"/>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3401961" cy="13626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6CA48F05-3FFA-5233-EEDA-C4E309A6EA3C}"/>
              </a:ext>
            </a:extLst>
          </p:cNvPr>
          <p:cNvGrpSpPr/>
          <p:nvPr/>
        </p:nvGrpSpPr>
        <p:grpSpPr>
          <a:xfrm>
            <a:off x="1620834" y="1443980"/>
            <a:ext cx="8950332" cy="2428694"/>
            <a:chOff x="738849" y="3615565"/>
            <a:chExt cx="8950332" cy="2428694"/>
          </a:xfrm>
        </p:grpSpPr>
        <p:grpSp>
          <p:nvGrpSpPr>
            <p:cNvPr id="14" name="Gruppieren 13">
              <a:extLst>
                <a:ext uri="{FF2B5EF4-FFF2-40B4-BE49-F238E27FC236}">
                  <a16:creationId xmlns:a16="http://schemas.microsoft.com/office/drawing/2014/main" id="{BA16B2AA-B2DB-241B-6D7B-D38765445AEF}"/>
                </a:ext>
              </a:extLst>
            </p:cNvPr>
            <p:cNvGrpSpPr/>
            <p:nvPr/>
          </p:nvGrpSpPr>
          <p:grpSpPr>
            <a:xfrm>
              <a:off x="738849" y="3615565"/>
              <a:ext cx="8950332" cy="2428694"/>
              <a:chOff x="925663" y="4138980"/>
              <a:chExt cx="8950332" cy="2428694"/>
            </a:xfrm>
          </p:grpSpPr>
          <p:pic>
            <p:nvPicPr>
              <p:cNvPr id="2" name="Grafik 1" descr="Ein Bild, das Text enthält.&#10;&#10;Automatisch generierte Beschreibung">
                <a:extLst>
                  <a:ext uri="{FF2B5EF4-FFF2-40B4-BE49-F238E27FC236}">
                    <a16:creationId xmlns:a16="http://schemas.microsoft.com/office/drawing/2014/main" id="{790703FB-7AA9-87A2-5F02-A6B48BD39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328" y="4138980"/>
                <a:ext cx="8756667" cy="2428694"/>
              </a:xfrm>
              <a:prstGeom prst="rect">
                <a:avLst/>
              </a:prstGeom>
            </p:spPr>
          </p:pic>
          <p:sp>
            <p:nvSpPr>
              <p:cNvPr id="13" name="Ellipse 12">
                <a:extLst>
                  <a:ext uri="{FF2B5EF4-FFF2-40B4-BE49-F238E27FC236}">
                    <a16:creationId xmlns:a16="http://schemas.microsoft.com/office/drawing/2014/main" id="{DC96CB4C-F5D1-BCFA-A9D5-F9AB1521D1D0}"/>
                  </a:ext>
                </a:extLst>
              </p:cNvPr>
              <p:cNvSpPr/>
              <p:nvPr/>
            </p:nvSpPr>
            <p:spPr>
              <a:xfrm>
                <a:off x="925663" y="5016757"/>
                <a:ext cx="5889523" cy="6731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5" name="Ellipse 14">
              <a:extLst>
                <a:ext uri="{FF2B5EF4-FFF2-40B4-BE49-F238E27FC236}">
                  <a16:creationId xmlns:a16="http://schemas.microsoft.com/office/drawing/2014/main" id="{E38BD516-4CBB-28B8-2067-6B05EBF93B9A}"/>
                </a:ext>
              </a:extLst>
            </p:cNvPr>
            <p:cNvSpPr/>
            <p:nvPr/>
          </p:nvSpPr>
          <p:spPr>
            <a:xfrm>
              <a:off x="7886260" y="4567084"/>
              <a:ext cx="1609256" cy="5256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sp>
        <p:nvSpPr>
          <p:cNvPr id="11" name="Textfeld 10">
            <a:extLst>
              <a:ext uri="{FF2B5EF4-FFF2-40B4-BE49-F238E27FC236}">
                <a16:creationId xmlns:a16="http://schemas.microsoft.com/office/drawing/2014/main" id="{3C183B8E-48C2-0FF5-949D-2DE7B80C7167}"/>
              </a:ext>
            </a:extLst>
          </p:cNvPr>
          <p:cNvSpPr txBox="1"/>
          <p:nvPr/>
        </p:nvSpPr>
        <p:spPr>
          <a:xfrm>
            <a:off x="4237703" y="412955"/>
            <a:ext cx="6204155" cy="646331"/>
          </a:xfrm>
          <a:prstGeom prst="rect">
            <a:avLst/>
          </a:prstGeom>
          <a:noFill/>
        </p:spPr>
        <p:txBody>
          <a:bodyPr wrap="square" rtlCol="0">
            <a:spAutoFit/>
          </a:bodyPr>
          <a:lstStyle/>
          <a:p>
            <a:r>
              <a:rPr lang="de-CH" sz="3600"/>
              <a:t>Finanzausgleich</a:t>
            </a:r>
          </a:p>
        </p:txBody>
      </p:sp>
      <p:sp>
        <p:nvSpPr>
          <p:cNvPr id="16" name="Textfeld 15">
            <a:extLst>
              <a:ext uri="{FF2B5EF4-FFF2-40B4-BE49-F238E27FC236}">
                <a16:creationId xmlns:a16="http://schemas.microsoft.com/office/drawing/2014/main" id="{DA79F736-FC14-D31B-42C1-03F956EC6811}"/>
              </a:ext>
            </a:extLst>
          </p:cNvPr>
          <p:cNvSpPr txBox="1"/>
          <p:nvPr/>
        </p:nvSpPr>
        <p:spPr>
          <a:xfrm>
            <a:off x="639097" y="4018626"/>
            <a:ext cx="10726993" cy="2677656"/>
          </a:xfrm>
          <a:prstGeom prst="rect">
            <a:avLst/>
          </a:prstGeom>
          <a:noFill/>
        </p:spPr>
        <p:txBody>
          <a:bodyPr wrap="square" rtlCol="0">
            <a:spAutoFit/>
          </a:bodyPr>
          <a:lstStyle/>
          <a:p>
            <a:pPr marL="285750" indent="-285750">
              <a:buFont typeface="Arial" panose="020B0604020202020204" pitchFamily="34" charset="0"/>
              <a:buChar char="•"/>
            </a:pPr>
            <a:r>
              <a:rPr lang="de-CH" sz="2400" dirty="0"/>
              <a:t>Der Finanzausgleich dient dem solidarischen Ausgleich der unterschiedlichen Finanzkraft und Belastungen der Kirchgemeinden.</a:t>
            </a:r>
          </a:p>
          <a:p>
            <a:pPr marL="285750" indent="-285750">
              <a:buFont typeface="Arial" panose="020B0604020202020204" pitchFamily="34" charset="0"/>
              <a:buChar char="•"/>
            </a:pPr>
            <a:r>
              <a:rPr lang="de-CH" sz="2400" dirty="0"/>
              <a:t>Zur Finanzierung dient die Kopfsteuer auf den Kirchensteuern, die CHF 30 pro steuerpflichtiges Mitglied beträgt.</a:t>
            </a:r>
          </a:p>
          <a:p>
            <a:pPr marL="285750" indent="-285750">
              <a:buFont typeface="Arial" panose="020B0604020202020204" pitchFamily="34" charset="0"/>
              <a:buChar char="•"/>
            </a:pPr>
            <a:r>
              <a:rPr lang="de-CH" sz="2400" dirty="0"/>
              <a:t>Diese Steuer wurde für diesen Zweck eingeführt und wird den Kirchgemeinden ausbezahlt, welche diese der Landeskirche zur Verwaltung abliefern.</a:t>
            </a:r>
          </a:p>
          <a:p>
            <a:pPr marL="285750" indent="-285750">
              <a:buFont typeface="Arial" panose="020B0604020202020204" pitchFamily="34" charset="0"/>
              <a:buChar char="•"/>
            </a:pPr>
            <a:r>
              <a:rPr lang="de-CH" sz="2400" dirty="0"/>
              <a:t>Im Jahre 2022 wurden CHF 475’000 an 13 Kirchgemeinden ausbezahlt.</a:t>
            </a:r>
          </a:p>
        </p:txBody>
      </p:sp>
    </p:spTree>
    <p:extLst>
      <p:ext uri="{BB962C8B-B14F-4D97-AF65-F5344CB8AC3E}">
        <p14:creationId xmlns:p14="http://schemas.microsoft.com/office/powerpoint/2010/main" val="3113185431"/>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42E82E2-6164-D1BF-C4BD-6550A5F1B8D6}"/>
              </a:ext>
            </a:extLst>
          </p:cNvPr>
          <p:cNvSpPr txBox="1"/>
          <p:nvPr/>
        </p:nvSpPr>
        <p:spPr>
          <a:xfrm>
            <a:off x="4031227" y="601078"/>
            <a:ext cx="7256205" cy="769441"/>
          </a:xfrm>
          <a:prstGeom prst="rect">
            <a:avLst/>
          </a:prstGeom>
          <a:noFill/>
        </p:spPr>
        <p:txBody>
          <a:bodyPr wrap="square" rtlCol="0">
            <a:spAutoFit/>
          </a:bodyPr>
          <a:lstStyle/>
          <a:p>
            <a:r>
              <a:rPr lang="de-CH" sz="4400" dirty="0"/>
              <a:t>Organisation der Landeskirche</a:t>
            </a:r>
          </a:p>
        </p:txBody>
      </p:sp>
      <p:sp>
        <p:nvSpPr>
          <p:cNvPr id="6" name="Textfeld 5">
            <a:extLst>
              <a:ext uri="{FF2B5EF4-FFF2-40B4-BE49-F238E27FC236}">
                <a16:creationId xmlns:a16="http://schemas.microsoft.com/office/drawing/2014/main" id="{DECED81A-8465-40E7-454C-C5EDBB1A7553}"/>
              </a:ext>
            </a:extLst>
          </p:cNvPr>
          <p:cNvSpPr txBox="1"/>
          <p:nvPr/>
        </p:nvSpPr>
        <p:spPr>
          <a:xfrm>
            <a:off x="1140541" y="1679169"/>
            <a:ext cx="10412362" cy="4878259"/>
          </a:xfrm>
          <a:prstGeom prst="rect">
            <a:avLst/>
          </a:prstGeom>
          <a:noFill/>
        </p:spPr>
        <p:txBody>
          <a:bodyPr wrap="square" rtlCol="0">
            <a:spAutoFit/>
          </a:bodyPr>
          <a:lstStyle/>
          <a:p>
            <a:pPr>
              <a:spcAft>
                <a:spcPts val="600"/>
              </a:spcAft>
            </a:pPr>
            <a:r>
              <a:rPr lang="de-CH" sz="2400" dirty="0"/>
              <a:t>Um die genannten Aufgaben zu bewältigen, braucht es eine Organisation, die in der Schweiz im </a:t>
            </a:r>
            <a:r>
              <a:rPr lang="de-CH" sz="2400" b="1" dirty="0"/>
              <a:t>Dualen System </a:t>
            </a:r>
            <a:r>
              <a:rPr lang="de-CH" sz="2400" dirty="0"/>
              <a:t>funktioniert.</a:t>
            </a:r>
          </a:p>
          <a:p>
            <a:pPr>
              <a:spcAft>
                <a:spcPts val="600"/>
              </a:spcAft>
            </a:pPr>
            <a:endParaRPr lang="de-CH" sz="800" dirty="0"/>
          </a:p>
          <a:p>
            <a:pPr>
              <a:spcAft>
                <a:spcPts val="600"/>
              </a:spcAft>
            </a:pPr>
            <a:r>
              <a:rPr lang="de-CH" sz="2400" dirty="0"/>
              <a:t>Das Duale System bezeichnet das Zusammenspiel der pastoralen und der staatskirchenrechtlichen Gremien. Diese weltweit einmalige Aufgabenteilung ermöglicht uns ein demokratisches Mitspracherecht in finanziellen Angelegenheiten, weil das Kirchenrecht grundsätzlich hierarchisch aufgebaut ist. Von diesem Recht haben Sie heute Abend Gebrauch gemacht und entschieden wie Kirchensteuern verwendet werden. Bei einem guten Einvernehmen zwischen dem Seelsorgeteam und dem Kirchenrat werden für die pastoralen Aufgaben der Pfarrei die erforderlichen Mittel zur Verfügung gestellt.</a:t>
            </a:r>
          </a:p>
          <a:p>
            <a:pPr>
              <a:spcAft>
                <a:spcPts val="600"/>
              </a:spcAft>
            </a:pPr>
            <a:r>
              <a:rPr lang="de-CH" sz="2400" dirty="0"/>
              <a:t>Weitere Informationen dazu können der Webseite der Landeskirche entnommen werden. Für die ich hier noch etwas Reklame gemacht wird.</a:t>
            </a:r>
            <a:endParaRPr lang="de-CH" sz="800" dirty="0"/>
          </a:p>
        </p:txBody>
      </p:sp>
    </p:spTree>
    <p:extLst>
      <p:ext uri="{BB962C8B-B14F-4D97-AF65-F5344CB8AC3E}">
        <p14:creationId xmlns:p14="http://schemas.microsoft.com/office/powerpoint/2010/main" val="49078044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sp>
        <p:nvSpPr>
          <p:cNvPr id="6" name="Textfeld 5">
            <a:extLst>
              <a:ext uri="{FF2B5EF4-FFF2-40B4-BE49-F238E27FC236}">
                <a16:creationId xmlns:a16="http://schemas.microsoft.com/office/drawing/2014/main" id="{DECED81A-8465-40E7-454C-C5EDBB1A7553}"/>
              </a:ext>
            </a:extLst>
          </p:cNvPr>
          <p:cNvSpPr txBox="1"/>
          <p:nvPr/>
        </p:nvSpPr>
        <p:spPr>
          <a:xfrm>
            <a:off x="1140541" y="1679169"/>
            <a:ext cx="10412362" cy="1323439"/>
          </a:xfrm>
          <a:prstGeom prst="rect">
            <a:avLst/>
          </a:prstGeom>
          <a:noFill/>
        </p:spPr>
        <p:txBody>
          <a:bodyPr wrap="square" rtlCol="0">
            <a:spAutoFit/>
          </a:bodyPr>
          <a:lstStyle/>
          <a:p>
            <a:endParaRPr lang="de-CH" sz="2400" dirty="0"/>
          </a:p>
          <a:p>
            <a:endParaRPr lang="de-CH" sz="2400" dirty="0"/>
          </a:p>
          <a:p>
            <a:endParaRPr lang="de-CH" sz="2400" dirty="0"/>
          </a:p>
          <a:p>
            <a:endParaRPr lang="de-CH" sz="800" dirty="0"/>
          </a:p>
        </p:txBody>
      </p:sp>
      <p:grpSp>
        <p:nvGrpSpPr>
          <p:cNvPr id="25" name="Gruppieren 24">
            <a:extLst>
              <a:ext uri="{FF2B5EF4-FFF2-40B4-BE49-F238E27FC236}">
                <a16:creationId xmlns:a16="http://schemas.microsoft.com/office/drawing/2014/main" id="{47CD58AF-2791-C892-EA36-F27B7EE6F7AB}"/>
              </a:ext>
            </a:extLst>
          </p:cNvPr>
          <p:cNvGrpSpPr/>
          <p:nvPr/>
        </p:nvGrpSpPr>
        <p:grpSpPr>
          <a:xfrm>
            <a:off x="0" y="368665"/>
            <a:ext cx="12192000" cy="5957707"/>
            <a:chOff x="0" y="368665"/>
            <a:chExt cx="12192000" cy="5957707"/>
          </a:xfrm>
        </p:grpSpPr>
        <p:pic>
          <p:nvPicPr>
            <p:cNvPr id="10" name="Grafik 9">
              <a:extLst>
                <a:ext uri="{FF2B5EF4-FFF2-40B4-BE49-F238E27FC236}">
                  <a16:creationId xmlns:a16="http://schemas.microsoft.com/office/drawing/2014/main" id="{F17B5DDB-595B-0F3F-4C97-EF3FBB4C4EF4}"/>
                </a:ext>
              </a:extLst>
            </p:cNvPr>
            <p:cNvPicPr>
              <a:picLocks noChangeAspect="1"/>
            </p:cNvPicPr>
            <p:nvPr/>
          </p:nvPicPr>
          <p:blipFill rotWithShape="1">
            <a:blip r:embed="rId3"/>
            <a:srcRect b="2097"/>
            <a:stretch/>
          </p:blipFill>
          <p:spPr>
            <a:xfrm>
              <a:off x="0" y="368665"/>
              <a:ext cx="12192000" cy="5957707"/>
            </a:xfrm>
            <a:prstGeom prst="rect">
              <a:avLst/>
            </a:prstGeom>
          </p:spPr>
        </p:pic>
        <p:sp>
          <p:nvSpPr>
            <p:cNvPr id="11" name="Ellipse 10">
              <a:extLst>
                <a:ext uri="{FF2B5EF4-FFF2-40B4-BE49-F238E27FC236}">
                  <a16:creationId xmlns:a16="http://schemas.microsoft.com/office/drawing/2014/main" id="{925C9E97-1BE6-C4FD-C600-D8729A061E06}"/>
                </a:ext>
              </a:extLst>
            </p:cNvPr>
            <p:cNvSpPr/>
            <p:nvPr/>
          </p:nvSpPr>
          <p:spPr>
            <a:xfrm>
              <a:off x="7272670" y="1573619"/>
              <a:ext cx="1318437" cy="68048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737F4C74-B2CA-FB18-E759-02FA64252A45}"/>
                </a:ext>
              </a:extLst>
            </p:cNvPr>
            <p:cNvSpPr/>
            <p:nvPr/>
          </p:nvSpPr>
          <p:spPr>
            <a:xfrm>
              <a:off x="7836197" y="1098073"/>
              <a:ext cx="1318437" cy="38277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4" name="Gerader Verbinder 23">
              <a:extLst>
                <a:ext uri="{FF2B5EF4-FFF2-40B4-BE49-F238E27FC236}">
                  <a16:creationId xmlns:a16="http://schemas.microsoft.com/office/drawing/2014/main" id="{8ED3F719-BD5B-DC49-28D8-F4C3E264EA3A}"/>
                </a:ext>
              </a:extLst>
            </p:cNvPr>
            <p:cNvCxnSpPr/>
            <p:nvPr/>
          </p:nvCxnSpPr>
          <p:spPr>
            <a:xfrm flipH="1">
              <a:off x="8080744" y="1480845"/>
              <a:ext cx="95693" cy="92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54319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ECED81A-8465-40E7-454C-C5EDBB1A7553}"/>
              </a:ext>
            </a:extLst>
          </p:cNvPr>
          <p:cNvSpPr txBox="1"/>
          <p:nvPr/>
        </p:nvSpPr>
        <p:spPr>
          <a:xfrm>
            <a:off x="1140541" y="1679169"/>
            <a:ext cx="10412362" cy="3200876"/>
          </a:xfrm>
          <a:prstGeom prst="rect">
            <a:avLst/>
          </a:prstGeom>
          <a:noFill/>
        </p:spPr>
        <p:txBody>
          <a:bodyPr wrap="square" rtlCol="0">
            <a:spAutoFit/>
          </a:bodyPr>
          <a:lstStyle/>
          <a:p>
            <a:r>
              <a:rPr lang="de-CH" sz="3200" dirty="0"/>
              <a:t>Struktur</a:t>
            </a:r>
          </a:p>
          <a:p>
            <a:endParaRPr lang="de-CH" sz="800" dirty="0"/>
          </a:p>
          <a:p>
            <a:pPr>
              <a:spcAft>
                <a:spcPts val="600"/>
              </a:spcAft>
            </a:pPr>
            <a:r>
              <a:rPr lang="de-CH" sz="2400" dirty="0"/>
              <a:t>Im Kanton Uri ist das die Röm.-Kath. Landeskirche mit 23 Kirchgemeinden und 24 Pfarreien. Je 3 Pfarreien in den Seegemeinden und im mittleren Reusstal arbeiten in Seelsorgeräumen zusammen. Pastorale Zusammenarbeit gibt es auch zwischen weiteren Pfarreien.</a:t>
            </a:r>
          </a:p>
          <a:p>
            <a:pPr>
              <a:spcAft>
                <a:spcPts val="600"/>
              </a:spcAft>
            </a:pPr>
            <a:r>
              <a:rPr lang="de-CH" sz="2400" dirty="0"/>
              <a:t>Die LKU ist demokratisch organisiert. Die oberste Entscheidung liegt beim Kirchenvolk.</a:t>
            </a:r>
          </a:p>
          <a:p>
            <a:endParaRPr lang="de-CH" sz="800" dirty="0"/>
          </a:p>
        </p:txBody>
      </p:sp>
    </p:spTree>
    <p:extLst>
      <p:ext uri="{BB962C8B-B14F-4D97-AF65-F5344CB8AC3E}">
        <p14:creationId xmlns:p14="http://schemas.microsoft.com/office/powerpoint/2010/main" val="1854501490"/>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CBA5897-77D6-CE74-AC58-0BCE95D520F3}"/>
              </a:ext>
            </a:extLst>
          </p:cNvPr>
          <p:cNvSpPr txBox="1"/>
          <p:nvPr/>
        </p:nvSpPr>
        <p:spPr>
          <a:xfrm>
            <a:off x="1120877" y="1410355"/>
            <a:ext cx="10166555" cy="4247317"/>
          </a:xfrm>
          <a:prstGeom prst="rect">
            <a:avLst/>
          </a:prstGeom>
          <a:noFill/>
        </p:spPr>
        <p:txBody>
          <a:bodyPr wrap="square" rtlCol="0">
            <a:spAutoFit/>
          </a:bodyPr>
          <a:lstStyle/>
          <a:p>
            <a:r>
              <a:rPr lang="de-CH" sz="3200"/>
              <a:t>Organe</a:t>
            </a:r>
          </a:p>
          <a:p>
            <a:endParaRPr lang="de-CH" sz="800"/>
          </a:p>
          <a:p>
            <a:pPr marL="342900" indent="-342900">
              <a:buFont typeface="Arial" panose="020B0604020202020204" pitchFamily="34" charset="0"/>
              <a:buChar char="•"/>
            </a:pPr>
            <a:r>
              <a:rPr lang="de-CH" sz="2400"/>
              <a:t>Grosser Landeskirchenrat (Legislative) mit 37 paritätisch zugeteilten und   gewählten Mitgliedern der Kirchgemeinden, sowie 3 Vertretern des Dekanates. </a:t>
            </a:r>
          </a:p>
          <a:p>
            <a:pPr marL="342900" indent="-342900">
              <a:buFont typeface="Arial" panose="020B0604020202020204" pitchFamily="34" charset="0"/>
              <a:buChar char="•"/>
            </a:pPr>
            <a:r>
              <a:rPr lang="de-CH" sz="2400"/>
              <a:t>Kleiner Landeskirchenrat (Exekutive) mit 5 Mitgliedern.</a:t>
            </a:r>
            <a:endParaRPr lang="de-CH" sz="2400">
              <a:effectLst/>
              <a:latin typeface="Calibri" panose="020F0502020204030204" pitchFamily="34" charset="0"/>
              <a:ea typeface="Times New Roman" panose="02020603050405020304" pitchFamily="18" charset="0"/>
            </a:endParaRPr>
          </a:p>
          <a:p>
            <a:pPr>
              <a:spcAft>
                <a:spcPts val="600"/>
              </a:spcAft>
              <a:tabLst>
                <a:tab pos="180340" algn="l"/>
                <a:tab pos="3543300" algn="l"/>
              </a:tabLst>
            </a:pPr>
            <a:endParaRPr lang="de-CH" sz="800">
              <a:latin typeface="Calibri" panose="020F0502020204030204" pitchFamily="34" charset="0"/>
              <a:ea typeface="Times New Roman" panose="02020603050405020304" pitchFamily="18" charset="0"/>
            </a:endParaRPr>
          </a:p>
          <a:p>
            <a:pPr>
              <a:spcAft>
                <a:spcPts val="600"/>
              </a:spcAft>
              <a:tabLst>
                <a:tab pos="180340" algn="l"/>
                <a:tab pos="3543300" algn="l"/>
              </a:tabLst>
            </a:pPr>
            <a:r>
              <a:rPr lang="de-CH" sz="3200">
                <a:latin typeface="Calibri" panose="020F0502020204030204" pitchFamily="34" charset="0"/>
                <a:ea typeface="Times New Roman" panose="02020603050405020304" pitchFamily="18" charset="0"/>
              </a:rPr>
              <a:t>Entstehung</a:t>
            </a:r>
          </a:p>
          <a:p>
            <a:pPr>
              <a:spcAft>
                <a:spcPts val="600"/>
              </a:spcAft>
              <a:tabLst>
                <a:tab pos="180340" algn="l"/>
                <a:tab pos="3543300" algn="l"/>
              </a:tabLst>
            </a:pPr>
            <a:r>
              <a:rPr lang="de-CH" sz="2400">
                <a:effectLst/>
                <a:latin typeface="Calibri" panose="020F0502020204030204" pitchFamily="34" charset="0"/>
                <a:ea typeface="Times New Roman" panose="02020603050405020304" pitchFamily="18" charset="0"/>
              </a:rPr>
              <a:t>Aus einer losen Zusammenarbeit der Urner Kirchgemeinden ist im Jahre 1988 mit der 1. Verfassung die Römisch-Katholische Landeskirche Uri entstanden.</a:t>
            </a:r>
          </a:p>
          <a:p>
            <a:pPr>
              <a:spcAft>
                <a:spcPts val="600"/>
              </a:spcAft>
              <a:tabLst>
                <a:tab pos="180340" algn="l"/>
                <a:tab pos="3543300" algn="l"/>
              </a:tabLst>
            </a:pPr>
            <a:endParaRPr lang="de-CH" sz="800">
              <a:effectLst/>
              <a:latin typeface="Times New Roman" panose="02020603050405020304" pitchFamily="18" charset="0"/>
              <a:ea typeface="Times New Roman" panose="02020603050405020304" pitchFamily="18" charset="0"/>
            </a:endParaRPr>
          </a:p>
          <a:p>
            <a:pPr>
              <a:spcAft>
                <a:spcPts val="600"/>
              </a:spcAft>
              <a:tabLst>
                <a:tab pos="180340" algn="l"/>
                <a:tab pos="3543300" algn="l"/>
              </a:tabLst>
            </a:pPr>
            <a:endParaRPr lang="de-CH" sz="1800">
              <a:effectLst/>
              <a:latin typeface="+mj-lt"/>
              <a:ea typeface="Times New Roman" panose="02020603050405020304" pitchFamily="18" charset="0"/>
            </a:endParaRPr>
          </a:p>
        </p:txBody>
      </p:sp>
    </p:spTree>
    <p:extLst>
      <p:ext uri="{BB962C8B-B14F-4D97-AF65-F5344CB8AC3E}">
        <p14:creationId xmlns:p14="http://schemas.microsoft.com/office/powerpoint/2010/main" val="2420113143"/>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CBA5897-77D6-CE74-AC58-0BCE95D520F3}"/>
              </a:ext>
            </a:extLst>
          </p:cNvPr>
          <p:cNvSpPr txBox="1"/>
          <p:nvPr/>
        </p:nvSpPr>
        <p:spPr>
          <a:xfrm>
            <a:off x="1160206" y="1370519"/>
            <a:ext cx="10166555" cy="4909036"/>
          </a:xfrm>
          <a:prstGeom prst="rect">
            <a:avLst/>
          </a:prstGeom>
          <a:noFill/>
        </p:spPr>
        <p:txBody>
          <a:bodyPr wrap="square" rtlCol="0">
            <a:spAutoFit/>
          </a:bodyPr>
          <a:lstStyle/>
          <a:p>
            <a:pPr>
              <a:spcAft>
                <a:spcPts val="600"/>
              </a:spcAft>
              <a:tabLst>
                <a:tab pos="180340" algn="l"/>
                <a:tab pos="3543300" algn="l"/>
              </a:tabLst>
            </a:pPr>
            <a:r>
              <a:rPr lang="de-CH" sz="3200">
                <a:effectLst/>
                <a:latin typeface="Calibri" panose="020F0502020204030204" pitchFamily="34" charset="0"/>
                <a:ea typeface="Times New Roman" panose="02020603050405020304" pitchFamily="18" charset="0"/>
              </a:rPr>
              <a:t>Rechtliche Grundlagen</a:t>
            </a:r>
          </a:p>
          <a:p>
            <a:pPr>
              <a:spcAft>
                <a:spcPts val="600"/>
              </a:spcAft>
              <a:tabLst>
                <a:tab pos="180340" algn="l"/>
                <a:tab pos="3543300" algn="l"/>
              </a:tabLst>
            </a:pPr>
            <a:r>
              <a:rPr lang="de-CH" sz="2400">
                <a:effectLst/>
                <a:latin typeface="+mj-lt"/>
                <a:ea typeface="Times New Roman" panose="02020603050405020304" pitchFamily="18" charset="0"/>
              </a:rPr>
              <a:t>Kantonsverfassung – Kapitel 2 - Staat und Kirche</a:t>
            </a:r>
          </a:p>
          <a:p>
            <a:pPr>
              <a:spcAft>
                <a:spcPts val="600"/>
              </a:spcAft>
              <a:tabLst>
                <a:tab pos="180340" algn="l"/>
                <a:tab pos="3543300" algn="l"/>
              </a:tabLst>
            </a:pPr>
            <a:r>
              <a:rPr lang="de-CH" sz="1800">
                <a:effectLst/>
                <a:latin typeface="+mj-lt"/>
                <a:ea typeface="Times New Roman" panose="02020603050405020304" pitchFamily="18" charset="0"/>
              </a:rPr>
              <a:t>Art. 7 – Landeskirchen</a:t>
            </a:r>
            <a:br>
              <a:rPr lang="de-CH" sz="1800">
                <a:effectLst/>
                <a:latin typeface="+mj-lt"/>
                <a:ea typeface="Times New Roman" panose="02020603050405020304" pitchFamily="18" charset="0"/>
              </a:rPr>
            </a:br>
            <a:r>
              <a:rPr lang="de-CH" sz="1800">
                <a:effectLst/>
                <a:latin typeface="+mj-lt"/>
                <a:ea typeface="Times New Roman" panose="02020603050405020304" pitchFamily="18" charset="0"/>
              </a:rPr>
              <a:t>-	Anerkennung als Landeskirche zusammen mit der </a:t>
            </a:r>
            <a:r>
              <a:rPr lang="de-CH" sz="1800" err="1">
                <a:effectLst/>
                <a:latin typeface="+mj-lt"/>
                <a:ea typeface="Times New Roman" panose="02020603050405020304" pitchFamily="18" charset="0"/>
              </a:rPr>
              <a:t>Evang</a:t>
            </a:r>
            <a:r>
              <a:rPr lang="de-CH" sz="1800">
                <a:effectLst/>
                <a:latin typeface="+mj-lt"/>
                <a:ea typeface="Times New Roman" panose="02020603050405020304" pitchFamily="18" charset="0"/>
              </a:rPr>
              <a:t>.-</a:t>
            </a:r>
            <a:r>
              <a:rPr lang="de-CH" err="1">
                <a:latin typeface="+mj-lt"/>
                <a:ea typeface="Times New Roman" panose="02020603050405020304" pitchFamily="18" charset="0"/>
              </a:rPr>
              <a:t>R</a:t>
            </a:r>
            <a:r>
              <a:rPr lang="de-CH" sz="1800" err="1">
                <a:effectLst/>
                <a:latin typeface="+mj-lt"/>
                <a:ea typeface="Times New Roman" panose="02020603050405020304" pitchFamily="18" charset="0"/>
              </a:rPr>
              <a:t>ef</a:t>
            </a:r>
            <a:r>
              <a:rPr lang="de-CH" sz="1800">
                <a:effectLst/>
                <a:latin typeface="+mj-lt"/>
                <a:ea typeface="Times New Roman" panose="02020603050405020304" pitchFamily="18" charset="0"/>
              </a:rPr>
              <a:t>. Landeskirche Uri</a:t>
            </a:r>
            <a:br>
              <a:rPr lang="de-CH" sz="1800">
                <a:effectLst/>
                <a:latin typeface="+mj-lt"/>
                <a:ea typeface="Times New Roman" panose="02020603050405020304" pitchFamily="18" charset="0"/>
              </a:rPr>
            </a:br>
            <a:r>
              <a:rPr lang="de-CH" sz="1800">
                <a:effectLst/>
                <a:latin typeface="+mj-lt"/>
                <a:ea typeface="Times New Roman" panose="02020603050405020304" pitchFamily="18" charset="0"/>
              </a:rPr>
              <a:t>-	Berechtigung als selbständige Körperschaft des öffentlichen Rechts aufzutreten</a:t>
            </a:r>
          </a:p>
          <a:p>
            <a:pPr>
              <a:spcAft>
                <a:spcPts val="600"/>
              </a:spcAft>
              <a:tabLst>
                <a:tab pos="180340" algn="l"/>
                <a:tab pos="3543300" algn="l"/>
              </a:tabLst>
            </a:pPr>
            <a:r>
              <a:rPr lang="de-CH" sz="1800">
                <a:effectLst/>
                <a:latin typeface="+mj-lt"/>
                <a:ea typeface="Times New Roman" panose="02020603050405020304" pitchFamily="18" charset="0"/>
              </a:rPr>
              <a:t>Art. 8 – Selbständigkeit</a:t>
            </a:r>
            <a:br>
              <a:rPr lang="de-CH" sz="1800">
                <a:effectLst/>
                <a:latin typeface="+mj-lt"/>
                <a:ea typeface="Times New Roman" panose="02020603050405020304" pitchFamily="18" charset="0"/>
              </a:rPr>
            </a:br>
            <a:r>
              <a:rPr lang="de-CH" sz="1800">
                <a:effectLst/>
                <a:latin typeface="+mj-lt"/>
                <a:ea typeface="Times New Roman" panose="02020603050405020304" pitchFamily="18" charset="0"/>
              </a:rPr>
              <a:t>-	Rechte und Pflichten für die Eigenständigkeit</a:t>
            </a:r>
            <a:br>
              <a:rPr lang="de-CH" sz="1800">
                <a:effectLst/>
                <a:latin typeface="+mj-lt"/>
                <a:ea typeface="Times New Roman" panose="02020603050405020304" pitchFamily="18" charset="0"/>
              </a:rPr>
            </a:br>
            <a:r>
              <a:rPr lang="de-CH" sz="1800">
                <a:effectLst/>
                <a:latin typeface="+mj-lt"/>
                <a:ea typeface="Times New Roman" panose="02020603050405020304" pitchFamily="18" charset="0"/>
              </a:rPr>
              <a:t>-	Unterstellung der Rechtskontrolle des Kantons</a:t>
            </a:r>
          </a:p>
          <a:p>
            <a:pPr>
              <a:spcAft>
                <a:spcPts val="600"/>
              </a:spcAft>
              <a:tabLst>
                <a:tab pos="180340" algn="l"/>
                <a:tab pos="3543300" algn="l"/>
              </a:tabLst>
            </a:pPr>
            <a:r>
              <a:rPr lang="de-CH" sz="1800">
                <a:effectLst/>
                <a:latin typeface="+mj-lt"/>
                <a:ea typeface="Times New Roman" panose="02020603050405020304" pitchFamily="18" charset="0"/>
              </a:rPr>
              <a:t>Art. 9 – Steuerhoheit</a:t>
            </a:r>
            <a:br>
              <a:rPr lang="de-CH" sz="1800">
                <a:effectLst/>
                <a:latin typeface="+mj-lt"/>
                <a:ea typeface="Times New Roman" panose="02020603050405020304" pitchFamily="18" charset="0"/>
              </a:rPr>
            </a:br>
            <a:r>
              <a:rPr lang="de-CH" sz="1800">
                <a:effectLst/>
                <a:latin typeface="+mj-lt"/>
                <a:ea typeface="Times New Roman" panose="02020603050405020304" pitchFamily="18" charset="0"/>
              </a:rPr>
              <a:t>-	Befugnis für die Erhebung von Kirchensteuern</a:t>
            </a:r>
          </a:p>
          <a:p>
            <a:pPr>
              <a:spcAft>
                <a:spcPts val="600"/>
              </a:spcAft>
              <a:tabLst>
                <a:tab pos="180340" algn="l"/>
                <a:tab pos="3543300" algn="l"/>
              </a:tabLst>
            </a:pPr>
            <a:r>
              <a:rPr lang="de-CH" sz="2400">
                <a:effectLst/>
                <a:latin typeface="+mj-lt"/>
                <a:ea typeface="Times New Roman" panose="02020603050405020304" pitchFamily="18" charset="0"/>
              </a:rPr>
              <a:t>Verfassung der Röm.-Kath. Landeskirche Uri</a:t>
            </a:r>
          </a:p>
          <a:p>
            <a:pPr>
              <a:spcAft>
                <a:spcPts val="600"/>
              </a:spcAft>
              <a:tabLst>
                <a:tab pos="180340" algn="l"/>
                <a:tab pos="3543300" algn="l"/>
              </a:tabLst>
            </a:pPr>
            <a:r>
              <a:rPr lang="de-CH" sz="1800">
                <a:effectLst/>
                <a:latin typeface="+mj-lt"/>
                <a:ea typeface="Times New Roman" panose="02020603050405020304" pitchFamily="18" charset="0"/>
              </a:rPr>
              <a:t>Organisationsstatut mit </a:t>
            </a:r>
            <a:r>
              <a:rPr lang="de-CH" sz="1800" err="1">
                <a:effectLst/>
                <a:latin typeface="+mj-lt"/>
                <a:ea typeface="Times New Roman" panose="02020603050405020304" pitchFamily="18" charset="0"/>
              </a:rPr>
              <a:t>regierungsrätlicher</a:t>
            </a:r>
            <a:r>
              <a:rPr lang="de-CH" sz="1800">
                <a:effectLst/>
                <a:latin typeface="+mj-lt"/>
                <a:ea typeface="Times New Roman" panose="02020603050405020304" pitchFamily="18" charset="0"/>
              </a:rPr>
              <a:t> Genehmigung.</a:t>
            </a:r>
          </a:p>
          <a:p>
            <a:pPr>
              <a:spcAft>
                <a:spcPts val="600"/>
              </a:spcAft>
              <a:tabLst>
                <a:tab pos="180340" algn="l"/>
                <a:tab pos="3543300" algn="l"/>
              </a:tabLst>
            </a:pPr>
            <a:r>
              <a:rPr lang="de-CH">
                <a:latin typeface="+mj-lt"/>
                <a:ea typeface="Times New Roman" panose="02020603050405020304" pitchFamily="18" charset="0"/>
              </a:rPr>
              <a:t>Eine Verfassungsänderung drängt sich angesichts von Anpassungen in den staatskirchenrechtlichen Strukturen auf, da die Handlungsfähigkeit der Kirchgemeinden nicht mehr überall gewährleistet ist.</a:t>
            </a:r>
            <a:endParaRPr lang="de-CH" sz="1800">
              <a:effectLst/>
              <a:latin typeface="+mj-lt"/>
              <a:ea typeface="Times New Roman" panose="02020603050405020304" pitchFamily="18" charset="0"/>
            </a:endParaRPr>
          </a:p>
        </p:txBody>
      </p:sp>
    </p:spTree>
    <p:extLst>
      <p:ext uri="{BB962C8B-B14F-4D97-AF65-F5344CB8AC3E}">
        <p14:creationId xmlns:p14="http://schemas.microsoft.com/office/powerpoint/2010/main" val="2565649701"/>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CBA5897-77D6-CE74-AC58-0BCE95D520F3}"/>
              </a:ext>
            </a:extLst>
          </p:cNvPr>
          <p:cNvSpPr txBox="1"/>
          <p:nvPr/>
        </p:nvSpPr>
        <p:spPr>
          <a:xfrm>
            <a:off x="963561" y="1563329"/>
            <a:ext cx="10166555" cy="2785378"/>
          </a:xfrm>
          <a:prstGeom prst="rect">
            <a:avLst/>
          </a:prstGeom>
          <a:noFill/>
        </p:spPr>
        <p:txBody>
          <a:bodyPr wrap="square" rtlCol="0">
            <a:spAutoFit/>
          </a:bodyPr>
          <a:lstStyle/>
          <a:p>
            <a:pPr>
              <a:spcAft>
                <a:spcPts val="600"/>
              </a:spcAft>
              <a:tabLst>
                <a:tab pos="180340" algn="l"/>
                <a:tab pos="3543300" algn="l"/>
              </a:tabLst>
            </a:pPr>
            <a:r>
              <a:rPr lang="de-CH" sz="3200" dirty="0">
                <a:effectLst/>
                <a:latin typeface="+mj-lt"/>
                <a:ea typeface="Times New Roman" panose="02020603050405020304" pitchFamily="18" charset="0"/>
              </a:rPr>
              <a:t>Zweck und Aufgaben</a:t>
            </a:r>
          </a:p>
          <a:p>
            <a:pPr>
              <a:spcAft>
                <a:spcPts val="600"/>
              </a:spcAft>
              <a:tabLst>
                <a:tab pos="180340" algn="l"/>
                <a:tab pos="3543300" algn="l"/>
              </a:tabLst>
            </a:pPr>
            <a:r>
              <a:rPr lang="de-CH" sz="2400" dirty="0">
                <a:effectLst/>
                <a:ea typeface="Times New Roman" panose="02020603050405020304" pitchFamily="18" charset="0"/>
              </a:rPr>
              <a:t>Die Landeskirche steht im Dienst der Kirchgemeinden und Pfarreien. Sie nimmt Aufgaben wahr, die sinnvollerweise gemeindeübergreifend bearbeitet werden und vertritt die Kirchgemeinden und das Volk nach aussen.</a:t>
            </a:r>
          </a:p>
          <a:p>
            <a:pPr>
              <a:spcAft>
                <a:spcPts val="600"/>
              </a:spcAft>
              <a:tabLst>
                <a:tab pos="180340" algn="l"/>
                <a:tab pos="3543300" algn="l"/>
              </a:tabLst>
            </a:pPr>
            <a:r>
              <a:rPr lang="de-CH" sz="2400" dirty="0">
                <a:ea typeface="Times New Roman" panose="02020603050405020304" pitchFamily="18" charset="0"/>
              </a:rPr>
              <a:t>Die Aufgaben wurden bereits bei den Erklärungen zur Verwendung der Kirchensteuern aufgezählt.</a:t>
            </a:r>
          </a:p>
          <a:p>
            <a:pPr>
              <a:spcAft>
                <a:spcPts val="600"/>
              </a:spcAft>
              <a:tabLst>
                <a:tab pos="180340" algn="l"/>
                <a:tab pos="3543300" algn="l"/>
              </a:tabLst>
            </a:pPr>
            <a:endParaRPr lang="de-CH" sz="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19106650"/>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421626" cy="137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CBA5897-77D6-CE74-AC58-0BCE95D520F3}"/>
              </a:ext>
            </a:extLst>
          </p:cNvPr>
          <p:cNvSpPr txBox="1"/>
          <p:nvPr/>
        </p:nvSpPr>
        <p:spPr>
          <a:xfrm>
            <a:off x="963561" y="1563329"/>
            <a:ext cx="10166555" cy="3693319"/>
          </a:xfrm>
          <a:prstGeom prst="rect">
            <a:avLst/>
          </a:prstGeom>
          <a:noFill/>
        </p:spPr>
        <p:txBody>
          <a:bodyPr wrap="square" rtlCol="0">
            <a:spAutoFit/>
          </a:bodyPr>
          <a:lstStyle/>
          <a:p>
            <a:pPr>
              <a:spcAft>
                <a:spcPts val="600"/>
              </a:spcAft>
              <a:tabLst>
                <a:tab pos="180340" algn="l"/>
                <a:tab pos="3543300" algn="l"/>
              </a:tabLst>
            </a:pPr>
            <a:r>
              <a:rPr lang="de-CH" sz="3200" dirty="0">
                <a:latin typeface="Calibri" panose="020F0502020204030204" pitchFamily="34" charset="0"/>
                <a:ea typeface="Times New Roman" panose="02020603050405020304" pitchFamily="18" charset="0"/>
              </a:rPr>
              <a:t>Laufende Projekte</a:t>
            </a:r>
            <a:endParaRPr lang="de-CH" sz="3200" dirty="0">
              <a:effectLst/>
              <a:latin typeface="Calibri" panose="020F0502020204030204" pitchFamily="34" charset="0"/>
              <a:ea typeface="Times New Roman" panose="02020603050405020304" pitchFamily="18" charset="0"/>
            </a:endParaRPr>
          </a:p>
          <a:p>
            <a:pPr marL="342900" indent="-342900">
              <a:spcAft>
                <a:spcPts val="600"/>
              </a:spcAft>
              <a:buFont typeface="Arial" panose="020B0604020202020204" pitchFamily="34" charset="0"/>
              <a:buChar char="•"/>
              <a:tabLst>
                <a:tab pos="180340" algn="l"/>
                <a:tab pos="3543300" algn="l"/>
              </a:tabLst>
            </a:pPr>
            <a:r>
              <a:rPr lang="de-CH" sz="2400" dirty="0">
                <a:ea typeface="Times New Roman" panose="02020603050405020304" pitchFamily="18" charset="0"/>
              </a:rPr>
              <a:t>Neuregelung Finanzausgleich</a:t>
            </a:r>
            <a:br>
              <a:rPr lang="de-CH" sz="2400" dirty="0">
                <a:ea typeface="Times New Roman" panose="02020603050405020304" pitchFamily="18" charset="0"/>
              </a:rPr>
            </a:br>
            <a:r>
              <a:rPr lang="de-CH" sz="2000" dirty="0">
                <a:ea typeface="Times New Roman" panose="02020603050405020304" pitchFamily="18" charset="0"/>
              </a:rPr>
              <a:t>Die bestehenden Richtlinien sind nicht mehr zeitgemäss und werden zurzeit durch eine Arbeitsgruppe aus Vertretern von Kirchgemeinden und KLKR, mit Unterstützung der Finanzdirektion des Kantons erarbeitet.</a:t>
            </a:r>
          </a:p>
          <a:p>
            <a:pPr marL="342900" indent="-342900">
              <a:spcAft>
                <a:spcPts val="600"/>
              </a:spcAft>
              <a:buFont typeface="Arial" panose="020B0604020202020204" pitchFamily="34" charset="0"/>
              <a:buChar char="•"/>
              <a:tabLst>
                <a:tab pos="180340" algn="l"/>
                <a:tab pos="3543300" algn="l"/>
              </a:tabLst>
            </a:pPr>
            <a:r>
              <a:rPr lang="de-CH" sz="2400" dirty="0">
                <a:ea typeface="Times New Roman" panose="02020603050405020304" pitchFamily="18" charset="0"/>
              </a:rPr>
              <a:t>Unterstützung von Fusionen zwischen den KG</a:t>
            </a:r>
            <a:br>
              <a:rPr lang="de-CH" sz="2000" dirty="0">
                <a:ea typeface="Times New Roman" panose="02020603050405020304" pitchFamily="18" charset="0"/>
              </a:rPr>
            </a:br>
            <a:r>
              <a:rPr lang="de-CH" sz="2000" dirty="0">
                <a:ea typeface="Times New Roman" panose="02020603050405020304" pitchFamily="18" charset="0"/>
              </a:rPr>
              <a:t>Wie bei den politischen Gemeinden gibt es auch bei den Kirchgemeinden vermehrt personelle Probleme, die nur über Fusionen gemildert werden können. Wie man der </a:t>
            </a:r>
            <a:r>
              <a:rPr lang="de-CH" sz="2000" dirty="0" err="1">
                <a:ea typeface="Times New Roman" panose="02020603050405020304" pitchFamily="18" charset="0"/>
              </a:rPr>
              <a:t>Vorinfo</a:t>
            </a:r>
            <a:r>
              <a:rPr lang="de-CH" sz="2000" dirty="0">
                <a:ea typeface="Times New Roman" panose="02020603050405020304" pitchFamily="18" charset="0"/>
              </a:rPr>
              <a:t> zur Versammlung des GLKR entnehmen konnte, ist da die Unterstützung durch die Landeskirche erforderlich.</a:t>
            </a:r>
          </a:p>
        </p:txBody>
      </p:sp>
    </p:spTree>
    <p:extLst>
      <p:ext uri="{BB962C8B-B14F-4D97-AF65-F5344CB8AC3E}">
        <p14:creationId xmlns:p14="http://schemas.microsoft.com/office/powerpoint/2010/main" val="134602577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3401961" cy="13626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a:extLst>
              <a:ext uri="{FF2B5EF4-FFF2-40B4-BE49-F238E27FC236}">
                <a16:creationId xmlns:a16="http://schemas.microsoft.com/office/drawing/2014/main" id="{B64EF19F-434E-EF74-F561-0401AAA115B5}"/>
              </a:ext>
            </a:extLst>
          </p:cNvPr>
          <p:cNvGrpSpPr/>
          <p:nvPr/>
        </p:nvGrpSpPr>
        <p:grpSpPr>
          <a:xfrm>
            <a:off x="1021400" y="1481857"/>
            <a:ext cx="10149199" cy="1782452"/>
            <a:chOff x="1779639" y="2644877"/>
            <a:chExt cx="8562674" cy="1404077"/>
          </a:xfrm>
        </p:grpSpPr>
        <p:pic>
          <p:nvPicPr>
            <p:cNvPr id="6" name="Grafik 5" descr="Ein Bild, das Text enthält.&#10;&#10;Automatisch generierte Beschreibung">
              <a:extLst>
                <a:ext uri="{FF2B5EF4-FFF2-40B4-BE49-F238E27FC236}">
                  <a16:creationId xmlns:a16="http://schemas.microsoft.com/office/drawing/2014/main" id="{DC46C38F-91F7-87C0-B46A-902F83E7E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259" y="2776598"/>
              <a:ext cx="8432054" cy="1272356"/>
            </a:xfrm>
            <a:prstGeom prst="rect">
              <a:avLst/>
            </a:prstGeom>
          </p:spPr>
        </p:pic>
        <p:sp>
          <p:nvSpPr>
            <p:cNvPr id="8" name="Ellipse 7">
              <a:extLst>
                <a:ext uri="{FF2B5EF4-FFF2-40B4-BE49-F238E27FC236}">
                  <a16:creationId xmlns:a16="http://schemas.microsoft.com/office/drawing/2014/main" id="{4BA7BFAE-925E-04CA-8B1B-B112B0C9164C}"/>
                </a:ext>
              </a:extLst>
            </p:cNvPr>
            <p:cNvSpPr/>
            <p:nvPr/>
          </p:nvSpPr>
          <p:spPr>
            <a:xfrm>
              <a:off x="1779639" y="2644877"/>
              <a:ext cx="3814916" cy="7841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D38FF94B-9755-CD5B-306E-7F84030B323E}"/>
                </a:ext>
              </a:extLst>
            </p:cNvPr>
            <p:cNvSpPr/>
            <p:nvPr/>
          </p:nvSpPr>
          <p:spPr>
            <a:xfrm>
              <a:off x="8671410" y="2792822"/>
              <a:ext cx="1618300" cy="5412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3" name="Textfeld 2">
            <a:extLst>
              <a:ext uri="{FF2B5EF4-FFF2-40B4-BE49-F238E27FC236}">
                <a16:creationId xmlns:a16="http://schemas.microsoft.com/office/drawing/2014/main" id="{F0409E47-D530-22DD-25DB-22882530AE93}"/>
              </a:ext>
            </a:extLst>
          </p:cNvPr>
          <p:cNvSpPr txBox="1"/>
          <p:nvPr/>
        </p:nvSpPr>
        <p:spPr>
          <a:xfrm>
            <a:off x="1188315" y="3593691"/>
            <a:ext cx="10222320" cy="3046988"/>
          </a:xfrm>
          <a:prstGeom prst="rect">
            <a:avLst/>
          </a:prstGeom>
          <a:noFill/>
        </p:spPr>
        <p:txBody>
          <a:bodyPr wrap="square" rtlCol="0">
            <a:spAutoFit/>
          </a:bodyPr>
          <a:lstStyle/>
          <a:p>
            <a:r>
              <a:rPr lang="de-CH" sz="2400" dirty="0"/>
              <a:t>Ord. Beiträge:                 </a:t>
            </a:r>
            <a:r>
              <a:rPr lang="de-CH" sz="2000" dirty="0"/>
              <a:t>CHF 23.30 pro Mitglied (4’324 per 31.12.2020)</a:t>
            </a:r>
            <a:r>
              <a:rPr lang="de-CH" sz="2400" dirty="0"/>
              <a:t>      CHF 100’749</a:t>
            </a:r>
          </a:p>
          <a:p>
            <a:r>
              <a:rPr lang="de-CH" sz="2400" dirty="0"/>
              <a:t>Quellensteueranteil:     </a:t>
            </a:r>
            <a:r>
              <a:rPr lang="de-CH" sz="2000" dirty="0"/>
              <a:t>8.06 % von CHF 60’000 für Migrantenseelsorge       </a:t>
            </a:r>
            <a:r>
              <a:rPr lang="de-CH" sz="2400" dirty="0"/>
              <a:t>CHF     4’838</a:t>
            </a:r>
          </a:p>
          <a:p>
            <a:r>
              <a:rPr lang="de-CH" sz="2400" dirty="0"/>
              <a:t>SUISA-Gebühren:           </a:t>
            </a:r>
            <a:r>
              <a:rPr lang="de-CH" sz="2000" dirty="0"/>
              <a:t>10.457 Rappen pro Mitglied                                        </a:t>
            </a:r>
            <a:r>
              <a:rPr lang="de-CH" sz="2400" u="sng" dirty="0"/>
              <a:t>CHF         452</a:t>
            </a:r>
          </a:p>
          <a:p>
            <a:r>
              <a:rPr lang="de-CH" sz="2400" dirty="0"/>
              <a:t>Total                                                                                                             CHF 106’039</a:t>
            </a:r>
          </a:p>
          <a:p>
            <a:endParaRPr lang="de-CH" sz="2400" dirty="0"/>
          </a:p>
          <a:p>
            <a:r>
              <a:rPr lang="de-CH" sz="2400" dirty="0"/>
              <a:t>Beiträge aller 23 Kirchgemeinden: 				           CHF 712’849</a:t>
            </a:r>
          </a:p>
          <a:p>
            <a:endParaRPr lang="de-CH" sz="2400" dirty="0"/>
          </a:p>
          <a:p>
            <a:r>
              <a:rPr lang="de-CH" sz="2400" dirty="0"/>
              <a:t>7 % der Steuereinnahmen aller Kirchgemeinden (2021)             CHF 10’175’026</a:t>
            </a:r>
          </a:p>
        </p:txBody>
      </p:sp>
      <p:sp>
        <p:nvSpPr>
          <p:cNvPr id="4" name="Textfeld 3">
            <a:extLst>
              <a:ext uri="{FF2B5EF4-FFF2-40B4-BE49-F238E27FC236}">
                <a16:creationId xmlns:a16="http://schemas.microsoft.com/office/drawing/2014/main" id="{AC189D54-93DB-3494-3A71-A8A6B3D9CF72}"/>
              </a:ext>
            </a:extLst>
          </p:cNvPr>
          <p:cNvSpPr txBox="1"/>
          <p:nvPr/>
        </p:nvSpPr>
        <p:spPr>
          <a:xfrm>
            <a:off x="4519783" y="371670"/>
            <a:ext cx="4670322" cy="646331"/>
          </a:xfrm>
          <a:prstGeom prst="rect">
            <a:avLst/>
          </a:prstGeom>
          <a:noFill/>
        </p:spPr>
        <p:txBody>
          <a:bodyPr wrap="square" rtlCol="0">
            <a:spAutoFit/>
          </a:bodyPr>
          <a:lstStyle/>
          <a:p>
            <a:r>
              <a:rPr lang="de-CH" sz="3600"/>
              <a:t>Jahresrechnung 2022</a:t>
            </a:r>
          </a:p>
        </p:txBody>
      </p:sp>
    </p:spTree>
    <p:extLst>
      <p:ext uri="{BB962C8B-B14F-4D97-AF65-F5344CB8AC3E}">
        <p14:creationId xmlns:p14="http://schemas.microsoft.com/office/powerpoint/2010/main" val="3454236180"/>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7" name="Picture 5">
            <a:extLst>
              <a:ext uri="{FF2B5EF4-FFF2-40B4-BE49-F238E27FC236}">
                <a16:creationId xmlns:a16="http://schemas.microsoft.com/office/drawing/2014/main" id="{A543BABC-FC78-4421-AD59-8B5300FBF9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009938" cy="158489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C61A997-4A64-2C9F-4EC4-43CEDB7C4319}"/>
              </a:ext>
            </a:extLst>
          </p:cNvPr>
          <p:cNvSpPr txBox="1"/>
          <p:nvPr/>
        </p:nvSpPr>
        <p:spPr>
          <a:xfrm>
            <a:off x="1524001" y="1730467"/>
            <a:ext cx="9812594" cy="3893374"/>
          </a:xfrm>
          <a:prstGeom prst="rect">
            <a:avLst/>
          </a:prstGeom>
          <a:noFill/>
        </p:spPr>
        <p:txBody>
          <a:bodyPr wrap="square" rtlCol="0">
            <a:spAutoFit/>
          </a:bodyPr>
          <a:lstStyle/>
          <a:p>
            <a:pPr>
              <a:spcAft>
                <a:spcPts val="600"/>
              </a:spcAft>
            </a:pPr>
            <a:r>
              <a:rPr lang="de-CH" dirty="0"/>
              <a:t>Ich hoffe ich habe Sie nicht zu stark gelangweilt und es ist mir gelungen das Verständnis für die Beiträge an die Landeskirche zu wecken und einen Einblick </a:t>
            </a:r>
            <a:r>
              <a:rPr lang="de-CH"/>
              <a:t>in dieses </a:t>
            </a:r>
            <a:r>
              <a:rPr lang="de-CH" dirty="0"/>
              <a:t>Gebilde zu geben. Es ist auch sehr wichtig die Bedeutung der dualen Struktur immer wieder aufzuzeigen. Dank diesem System geht es uns finanziell noch gut. Doch ist es leider so, dass sich immer mehr Kirchenmitglieder der solidarischen Pflicht entziehen und die Kirchgemeinde verlassen, was halt leider fast zu einfach geht. Das führt dazu, dass das System der Landeskirchen und die Steuerpflicht bei weiterhin abnehmenden Katholikenzahlen immer mehr in Frage gestellt wird. </a:t>
            </a:r>
          </a:p>
          <a:p>
            <a:pPr>
              <a:spcAft>
                <a:spcPts val="600"/>
              </a:spcAft>
            </a:pPr>
            <a:r>
              <a:rPr lang="de-CH" dirty="0"/>
              <a:t>Die zunehmende religiöse Entfremdung unserer Gesellschaft können wir wohl nicht stoppen. Aber wir haben es in der Hand mit einer lebendigen und aufgeschlossenen Gemeinschaft, die ihren Mitgliedern in allen Lebenslagen besteht, diese Entwicklung etwas zu bremsen.</a:t>
            </a:r>
          </a:p>
          <a:p>
            <a:pPr>
              <a:spcAft>
                <a:spcPts val="600"/>
              </a:spcAft>
            </a:pPr>
            <a:r>
              <a:rPr lang="de-CH" dirty="0"/>
              <a:t>Mit dieser persönlichen Bemerkung möchte ich den Vortrag schliessen und bedanke mich für die Aufmerksamkeit.</a:t>
            </a:r>
          </a:p>
          <a:p>
            <a:endParaRPr lang="de-CH" sz="1600" dirty="0"/>
          </a:p>
        </p:txBody>
      </p:sp>
      <p:sp>
        <p:nvSpPr>
          <p:cNvPr id="2" name="Textfeld 1">
            <a:extLst>
              <a:ext uri="{FF2B5EF4-FFF2-40B4-BE49-F238E27FC236}">
                <a16:creationId xmlns:a16="http://schemas.microsoft.com/office/drawing/2014/main" id="{46A8A529-2AB1-C84A-D597-21849F284419}"/>
              </a:ext>
            </a:extLst>
          </p:cNvPr>
          <p:cNvSpPr txBox="1"/>
          <p:nvPr/>
        </p:nvSpPr>
        <p:spPr>
          <a:xfrm>
            <a:off x="4689987" y="471948"/>
            <a:ext cx="5250426" cy="769441"/>
          </a:xfrm>
          <a:prstGeom prst="rect">
            <a:avLst/>
          </a:prstGeom>
          <a:noFill/>
        </p:spPr>
        <p:txBody>
          <a:bodyPr wrap="square" rtlCol="0">
            <a:spAutoFit/>
          </a:bodyPr>
          <a:lstStyle/>
          <a:p>
            <a:r>
              <a:rPr lang="de-CH" sz="4400">
                <a:latin typeface="+mj-lt"/>
              </a:rPr>
              <a:t>Schlusswort</a:t>
            </a:r>
          </a:p>
        </p:txBody>
      </p:sp>
    </p:spTree>
    <p:extLst>
      <p:ext uri="{BB962C8B-B14F-4D97-AF65-F5344CB8AC3E}">
        <p14:creationId xmlns:p14="http://schemas.microsoft.com/office/powerpoint/2010/main" val="4121021269"/>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895600" y="5300675"/>
            <a:ext cx="6400800" cy="1440160"/>
          </a:xfrm>
        </p:spPr>
        <p:txBody>
          <a:bodyPr>
            <a:normAutofit/>
          </a:bodyPr>
          <a:lstStyle/>
          <a:p>
            <a:endParaRPr lang="de-CH"/>
          </a:p>
          <a:p>
            <a:endParaRPr lang="de-CH"/>
          </a:p>
        </p:txBody>
      </p:sp>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7" name="Picture 5">
            <a:extLst>
              <a:ext uri="{FF2B5EF4-FFF2-40B4-BE49-F238E27FC236}">
                <a16:creationId xmlns:a16="http://schemas.microsoft.com/office/drawing/2014/main" id="{A543BABC-FC78-4421-AD59-8B5300FBF9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009938" cy="158489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C61A997-4A64-2C9F-4EC4-43CEDB7C4319}"/>
              </a:ext>
            </a:extLst>
          </p:cNvPr>
          <p:cNvSpPr txBox="1"/>
          <p:nvPr/>
        </p:nvSpPr>
        <p:spPr>
          <a:xfrm>
            <a:off x="1189703" y="2598877"/>
            <a:ext cx="9812594" cy="1015663"/>
          </a:xfrm>
          <a:prstGeom prst="rect">
            <a:avLst/>
          </a:prstGeom>
          <a:noFill/>
        </p:spPr>
        <p:txBody>
          <a:bodyPr wrap="square" rtlCol="0">
            <a:spAutoFit/>
          </a:bodyPr>
          <a:lstStyle/>
          <a:p>
            <a:pPr algn="ctr"/>
            <a:r>
              <a:rPr lang="de-CH" sz="6000"/>
              <a:t>Danke für die Aufmerksamkeit</a:t>
            </a:r>
          </a:p>
        </p:txBody>
      </p:sp>
    </p:spTree>
    <p:extLst>
      <p:ext uri="{BB962C8B-B14F-4D97-AF65-F5344CB8AC3E}">
        <p14:creationId xmlns:p14="http://schemas.microsoft.com/office/powerpoint/2010/main" val="196229042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698089" y="1590680"/>
            <a:ext cx="5397910" cy="572418"/>
          </a:xfrm>
          <a:ln>
            <a:noFill/>
          </a:ln>
        </p:spPr>
        <p:txBody>
          <a:bodyPr>
            <a:noAutofit/>
          </a:bodyPr>
          <a:lstStyle/>
          <a:p>
            <a:pPr algn="l" rtl="0">
              <a:defRPr sz="2000" b="0" i="0" u="none" strike="noStrike" kern="1200" spc="0" baseline="0">
                <a:solidFill>
                  <a:sysClr val="windowText" lastClr="000000"/>
                </a:solidFill>
                <a:latin typeface="+mn-lt"/>
                <a:ea typeface="+mn-ea"/>
                <a:cs typeface="+mn-cs"/>
              </a:defRPr>
            </a:pPr>
            <a:r>
              <a:rPr lang="de-CH" sz="3600" b="0" i="0" u="none" strike="noStrike" kern="1200" spc="0" baseline="0" dirty="0">
                <a:solidFill>
                  <a:sysClr val="windowText" lastClr="000000"/>
                </a:solidFill>
                <a:latin typeface="+mn-lt"/>
                <a:ea typeface="+mn-ea"/>
                <a:cs typeface="+mn-cs"/>
              </a:rPr>
              <a:t>Ausgaben nach Kostenstelle</a:t>
            </a:r>
            <a:endParaRPr lang="de-CH" sz="2400" dirty="0"/>
          </a:p>
        </p:txBody>
      </p:sp>
      <p:pic>
        <p:nvPicPr>
          <p:cNvPr id="4" name="Grafik 3">
            <a:extLst>
              <a:ext uri="{FF2B5EF4-FFF2-40B4-BE49-F238E27FC236}">
                <a16:creationId xmlns:a16="http://schemas.microsoft.com/office/drawing/2014/main" id="{B9E3FD8C-4973-DDDB-5032-796248A2E777}"/>
              </a:ext>
            </a:extLst>
          </p:cNvPr>
          <p:cNvPicPr>
            <a:picLocks noChangeAspect="1"/>
          </p:cNvPicPr>
          <p:nvPr/>
        </p:nvPicPr>
        <p:blipFill rotWithShape="1">
          <a:blip r:embed="rId4"/>
          <a:srcRect l="12099" t="1401" r="22068" b="2243"/>
          <a:stretch/>
        </p:blipFill>
        <p:spPr>
          <a:xfrm>
            <a:off x="5633884" y="64934"/>
            <a:ext cx="6558116" cy="6432445"/>
          </a:xfrm>
          <a:prstGeom prst="rect">
            <a:avLst/>
          </a:prstGeom>
        </p:spPr>
      </p:pic>
      <p:sp>
        <p:nvSpPr>
          <p:cNvPr id="5" name="Textfeld 4">
            <a:extLst>
              <a:ext uri="{FF2B5EF4-FFF2-40B4-BE49-F238E27FC236}">
                <a16:creationId xmlns:a16="http://schemas.microsoft.com/office/drawing/2014/main" id="{A75611F8-D46B-CFF0-DED4-767B49EC4C5F}"/>
              </a:ext>
            </a:extLst>
          </p:cNvPr>
          <p:cNvSpPr txBox="1"/>
          <p:nvPr/>
        </p:nvSpPr>
        <p:spPr>
          <a:xfrm>
            <a:off x="698089" y="2509689"/>
            <a:ext cx="5397911" cy="2600712"/>
          </a:xfrm>
          <a:prstGeom prst="rect">
            <a:avLst/>
          </a:prstGeom>
          <a:noFill/>
        </p:spPr>
        <p:txBody>
          <a:bodyPr wrap="square" rtlCol="0">
            <a:spAutoFit/>
          </a:bodyPr>
          <a:lstStyle/>
          <a:p>
            <a:pPr>
              <a:spcAft>
                <a:spcPts val="600"/>
              </a:spcAft>
            </a:pPr>
            <a:r>
              <a:rPr lang="de-CH" sz="2800" b="0" i="0" u="none" strike="noStrike" kern="1200" spc="0" baseline="0" dirty="0">
                <a:solidFill>
                  <a:sysClr val="windowText" lastClr="000000"/>
                </a:solidFill>
                <a:latin typeface="+mn-lt"/>
                <a:ea typeface="+mn-ea"/>
                <a:cs typeface="+mn-cs"/>
              </a:rPr>
              <a:t>Finanzierung:</a:t>
            </a:r>
          </a:p>
          <a:p>
            <a:pPr marL="342900" indent="-342900">
              <a:spcAft>
                <a:spcPts val="600"/>
              </a:spcAft>
              <a:buFont typeface="Arial" panose="020B0604020202020204" pitchFamily="34" charset="0"/>
              <a:buChar char="•"/>
            </a:pPr>
            <a:r>
              <a:rPr lang="de-CH" sz="2400" dirty="0">
                <a:solidFill>
                  <a:sysClr val="windowText" lastClr="000000"/>
                </a:solidFill>
              </a:rPr>
              <a:t>B</a:t>
            </a:r>
            <a:r>
              <a:rPr lang="de-CH" sz="2400" b="0" i="0" u="none" strike="noStrike" kern="1200" spc="0" baseline="0" dirty="0">
                <a:solidFill>
                  <a:sysClr val="windowText" lastClr="000000"/>
                </a:solidFill>
                <a:latin typeface="+mn-lt"/>
                <a:ea typeface="+mn-ea"/>
                <a:cs typeface="+mn-cs"/>
              </a:rPr>
              <a:t>eiträge und </a:t>
            </a:r>
            <a:br>
              <a:rPr lang="de-CH" sz="2400" b="0" i="0" u="none" strike="noStrike" kern="1200" spc="0" baseline="0" dirty="0">
                <a:solidFill>
                  <a:sysClr val="windowText" lastClr="000000"/>
                </a:solidFill>
                <a:latin typeface="+mn-lt"/>
                <a:ea typeface="+mn-ea"/>
                <a:cs typeface="+mn-cs"/>
              </a:rPr>
            </a:br>
            <a:r>
              <a:rPr lang="de-CH" sz="2400" b="0" i="0" u="none" strike="noStrike" kern="1200" spc="0" baseline="0" dirty="0">
                <a:solidFill>
                  <a:sysClr val="windowText" lastClr="000000"/>
                </a:solidFill>
                <a:latin typeface="+mn-lt"/>
                <a:ea typeface="+mn-ea"/>
                <a:cs typeface="+mn-cs"/>
              </a:rPr>
              <a:t>Quellensteuern:       CHF </a:t>
            </a:r>
            <a:r>
              <a:rPr lang="de-CH" sz="2400" dirty="0">
                <a:solidFill>
                  <a:sysClr val="windowText" lastClr="000000"/>
                </a:solidFill>
              </a:rPr>
              <a:t>712’849</a:t>
            </a:r>
            <a:endParaRPr lang="de-CH" sz="2400" b="0" i="0" u="none" strike="noStrike" kern="1200" spc="0" baseline="0" dirty="0">
              <a:solidFill>
                <a:sysClr val="windowText" lastClr="000000"/>
              </a:solidFill>
              <a:latin typeface="+mn-lt"/>
              <a:ea typeface="+mn-ea"/>
              <a:cs typeface="+mn-cs"/>
            </a:endParaRPr>
          </a:p>
          <a:p>
            <a:pPr marL="342900" indent="-342900">
              <a:spcAft>
                <a:spcPts val="600"/>
              </a:spcAft>
              <a:buFont typeface="Arial" panose="020B0604020202020204" pitchFamily="34" charset="0"/>
              <a:buChar char="•"/>
            </a:pPr>
            <a:r>
              <a:rPr lang="de-CH" sz="2400" dirty="0">
                <a:solidFill>
                  <a:sysClr val="windowText" lastClr="000000"/>
                </a:solidFill>
              </a:rPr>
              <a:t>Leistungen und</a:t>
            </a:r>
            <a:br>
              <a:rPr lang="de-CH" sz="2400" dirty="0">
                <a:solidFill>
                  <a:sysClr val="windowText" lastClr="000000"/>
                </a:solidFill>
              </a:rPr>
            </a:br>
            <a:r>
              <a:rPr lang="de-CH" sz="2400" dirty="0">
                <a:solidFill>
                  <a:sysClr val="windowText" lastClr="000000"/>
                </a:solidFill>
              </a:rPr>
              <a:t>Beiträge:                    </a:t>
            </a:r>
            <a:r>
              <a:rPr lang="de-CH" sz="2400" u="sng" dirty="0">
                <a:solidFill>
                  <a:sysClr val="windowText" lastClr="000000"/>
                </a:solidFill>
              </a:rPr>
              <a:t>CHF    93’774</a:t>
            </a:r>
          </a:p>
          <a:p>
            <a:pPr marL="342900" indent="-342900">
              <a:spcAft>
                <a:spcPts val="600"/>
              </a:spcAft>
              <a:buFont typeface="Arial" panose="020B0604020202020204" pitchFamily="34" charset="0"/>
              <a:buChar char="•"/>
            </a:pPr>
            <a:r>
              <a:rPr lang="de-CH" sz="2400" b="1" dirty="0">
                <a:solidFill>
                  <a:sysClr val="windowText" lastClr="000000"/>
                </a:solidFill>
              </a:rPr>
              <a:t>Total                            CHF  806’623</a:t>
            </a:r>
          </a:p>
        </p:txBody>
      </p:sp>
    </p:spTree>
    <p:extLst>
      <p:ext uri="{BB962C8B-B14F-4D97-AF65-F5344CB8AC3E}">
        <p14:creationId xmlns:p14="http://schemas.microsoft.com/office/powerpoint/2010/main" val="3556173853"/>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4404851" y="391145"/>
            <a:ext cx="3765755"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a:solidFill>
                  <a:sysClr val="windowText" lastClr="000000"/>
                </a:solidFill>
                <a:latin typeface="+mn-lt"/>
                <a:ea typeface="+mn-ea"/>
                <a:cs typeface="+mn-cs"/>
              </a:rPr>
              <a:t>Verwaltung</a:t>
            </a:r>
            <a:endParaRPr lang="de-CH" sz="3600"/>
          </a:p>
        </p:txBody>
      </p:sp>
      <p:sp>
        <p:nvSpPr>
          <p:cNvPr id="14" name="Textfeld 13">
            <a:extLst>
              <a:ext uri="{FF2B5EF4-FFF2-40B4-BE49-F238E27FC236}">
                <a16:creationId xmlns:a16="http://schemas.microsoft.com/office/drawing/2014/main" id="{EAE815C4-D9ED-CAA3-71CE-D4FCB7CFFA66}"/>
              </a:ext>
            </a:extLst>
          </p:cNvPr>
          <p:cNvSpPr txBox="1"/>
          <p:nvPr/>
        </p:nvSpPr>
        <p:spPr>
          <a:xfrm>
            <a:off x="623676" y="1782268"/>
            <a:ext cx="6298119" cy="4739759"/>
          </a:xfrm>
          <a:prstGeom prst="rect">
            <a:avLst/>
          </a:prstGeom>
          <a:noFill/>
        </p:spPr>
        <p:txBody>
          <a:bodyPr wrap="square" rtlCol="0">
            <a:spAutoFit/>
          </a:bodyPr>
          <a:lstStyle/>
          <a:p>
            <a:r>
              <a:rPr lang="de-CH" sz="2800" dirty="0"/>
              <a:t>Aufgaben:</a:t>
            </a:r>
          </a:p>
          <a:p>
            <a:endParaRPr lang="de-CH" sz="800" dirty="0"/>
          </a:p>
          <a:p>
            <a:pPr marL="285750" indent="-285750">
              <a:buFont typeface="Arial" panose="020B0604020202020204" pitchFamily="34" charset="0"/>
              <a:buChar char="•"/>
            </a:pPr>
            <a:r>
              <a:rPr lang="de-CH" sz="2400" dirty="0"/>
              <a:t>Leitung und Verwaltung der Landeskirche </a:t>
            </a:r>
          </a:p>
          <a:p>
            <a:pPr marL="285750" indent="-285750">
              <a:buFont typeface="Arial" panose="020B0604020202020204" pitchFamily="34" charset="0"/>
              <a:buChar char="•"/>
            </a:pPr>
            <a:r>
              <a:rPr lang="de-CH" sz="2400" dirty="0"/>
              <a:t>Sekretariat</a:t>
            </a:r>
          </a:p>
          <a:p>
            <a:pPr marL="285750" indent="-285750">
              <a:buFont typeface="Arial" panose="020B0604020202020204" pitchFamily="34" charset="0"/>
              <a:buChar char="•"/>
            </a:pPr>
            <a:r>
              <a:rPr lang="de-CH" sz="2400" dirty="0"/>
              <a:t>Administration und Entschädigung Behörden </a:t>
            </a:r>
          </a:p>
          <a:p>
            <a:pPr marL="285750" indent="-285750">
              <a:buFont typeface="Arial" panose="020B0604020202020204" pitchFamily="34" charset="0"/>
              <a:buChar char="•"/>
            </a:pPr>
            <a:r>
              <a:rPr lang="de-CH" sz="2400" dirty="0"/>
              <a:t>Personalwesen </a:t>
            </a:r>
          </a:p>
          <a:p>
            <a:pPr marL="285750" indent="-285750">
              <a:buFont typeface="Arial" panose="020B0604020202020204" pitchFamily="34" charset="0"/>
              <a:buChar char="•"/>
            </a:pPr>
            <a:r>
              <a:rPr lang="de-CH" sz="2400" dirty="0"/>
              <a:t>Infrastruktur (Büros, Kommunikation)</a:t>
            </a:r>
          </a:p>
          <a:p>
            <a:pPr marL="285750" indent="-285750">
              <a:buFont typeface="Arial" panose="020B0604020202020204" pitchFamily="34" charset="0"/>
              <a:buChar char="•"/>
            </a:pPr>
            <a:r>
              <a:rPr lang="de-CH" sz="2400" dirty="0"/>
              <a:t>Öffentlichkeitsarbeit (Webseite)</a:t>
            </a:r>
          </a:p>
          <a:p>
            <a:pPr marL="285750" indent="-285750">
              <a:buFont typeface="Arial" panose="020B0604020202020204" pitchFamily="34" charset="0"/>
              <a:buChar char="•"/>
            </a:pPr>
            <a:r>
              <a:rPr lang="de-CH" sz="2400" dirty="0"/>
              <a:t>Kontakte </a:t>
            </a:r>
          </a:p>
          <a:p>
            <a:endParaRPr lang="de-CH" sz="1400" dirty="0"/>
          </a:p>
          <a:p>
            <a:r>
              <a:rPr lang="de-CH" sz="2800" dirty="0"/>
              <a:t>Personal und Standort:</a:t>
            </a:r>
          </a:p>
          <a:p>
            <a:endParaRPr lang="de-CH" sz="800" dirty="0"/>
          </a:p>
          <a:p>
            <a:pPr marL="285750" indent="-285750">
              <a:buFont typeface="Arial" panose="020B0604020202020204" pitchFamily="34" charset="0"/>
              <a:buChar char="•"/>
            </a:pPr>
            <a:r>
              <a:rPr lang="de-CH" sz="2400" dirty="0"/>
              <a:t>Sekretärin mit 40 %-Pensum</a:t>
            </a:r>
          </a:p>
          <a:p>
            <a:pPr marL="285750" indent="-285750">
              <a:buFont typeface="Arial" panose="020B0604020202020204" pitchFamily="34" charset="0"/>
              <a:buChar char="•"/>
            </a:pPr>
            <a:r>
              <a:rPr lang="de-CH" sz="2400" dirty="0"/>
              <a:t>Standort: Pfarreizentrum St. Martin Altdorf</a:t>
            </a:r>
          </a:p>
        </p:txBody>
      </p:sp>
      <p:pic>
        <p:nvPicPr>
          <p:cNvPr id="8" name="Grafik 7">
            <a:extLst>
              <a:ext uri="{FF2B5EF4-FFF2-40B4-BE49-F238E27FC236}">
                <a16:creationId xmlns:a16="http://schemas.microsoft.com/office/drawing/2014/main" id="{1F2C25FB-14E6-1E52-AE81-B946496981C6}"/>
              </a:ext>
            </a:extLst>
          </p:cNvPr>
          <p:cNvPicPr>
            <a:picLocks noChangeAspect="1"/>
          </p:cNvPicPr>
          <p:nvPr/>
        </p:nvPicPr>
        <p:blipFill>
          <a:blip r:embed="rId4"/>
          <a:stretch>
            <a:fillRect/>
          </a:stretch>
        </p:blipFill>
        <p:spPr>
          <a:xfrm>
            <a:off x="9065211" y="781024"/>
            <a:ext cx="2241883" cy="4303935"/>
          </a:xfrm>
          <a:prstGeom prst="rect">
            <a:avLst/>
          </a:prstGeom>
        </p:spPr>
      </p:pic>
      <p:pic>
        <p:nvPicPr>
          <p:cNvPr id="4" name="Grafik 3">
            <a:extLst>
              <a:ext uri="{FF2B5EF4-FFF2-40B4-BE49-F238E27FC236}">
                <a16:creationId xmlns:a16="http://schemas.microsoft.com/office/drawing/2014/main" id="{97C9E704-E02D-26DC-2867-3A3D6251B878}"/>
              </a:ext>
            </a:extLst>
          </p:cNvPr>
          <p:cNvPicPr>
            <a:picLocks noChangeAspect="1"/>
          </p:cNvPicPr>
          <p:nvPr/>
        </p:nvPicPr>
        <p:blipFill>
          <a:blip r:embed="rId5">
            <a:clrChange>
              <a:clrFrom>
                <a:srgbClr val="E2F0D9"/>
              </a:clrFrom>
              <a:clrTo>
                <a:srgbClr val="E2F0D9">
                  <a:alpha val="0"/>
                </a:srgbClr>
              </a:clrTo>
            </a:clrChange>
          </a:blip>
          <a:stretch>
            <a:fillRect/>
          </a:stretch>
        </p:blipFill>
        <p:spPr>
          <a:xfrm>
            <a:off x="9700658" y="4384755"/>
            <a:ext cx="1557555" cy="1368424"/>
          </a:xfrm>
          <a:prstGeom prst="rect">
            <a:avLst/>
          </a:prstGeom>
        </p:spPr>
      </p:pic>
    </p:spTree>
    <p:extLst>
      <p:ext uri="{BB962C8B-B14F-4D97-AF65-F5344CB8AC3E}">
        <p14:creationId xmlns:p14="http://schemas.microsoft.com/office/powerpoint/2010/main" val="3656608210"/>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4404852" y="391145"/>
            <a:ext cx="3510246"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a:solidFill>
                  <a:sysClr val="windowText" lastClr="000000"/>
                </a:solidFill>
                <a:latin typeface="+mn-lt"/>
                <a:ea typeface="+mn-ea"/>
                <a:cs typeface="+mn-cs"/>
              </a:rPr>
              <a:t>Fachstelle Jugend</a:t>
            </a:r>
            <a:endParaRPr lang="de-CH" sz="3600"/>
          </a:p>
        </p:txBody>
      </p:sp>
      <p:pic>
        <p:nvPicPr>
          <p:cNvPr id="13" name="Grafik 12">
            <a:extLst>
              <a:ext uri="{FF2B5EF4-FFF2-40B4-BE49-F238E27FC236}">
                <a16:creationId xmlns:a16="http://schemas.microsoft.com/office/drawing/2014/main" id="{C3728864-675D-91AD-BF82-37585701A379}"/>
              </a:ext>
            </a:extLst>
          </p:cNvPr>
          <p:cNvPicPr>
            <a:picLocks noChangeAspect="1"/>
          </p:cNvPicPr>
          <p:nvPr/>
        </p:nvPicPr>
        <p:blipFill>
          <a:blip r:embed="rId4">
            <a:clrChange>
              <a:clrFrom>
                <a:srgbClr val="E2F0D9"/>
              </a:clrFrom>
              <a:clrTo>
                <a:srgbClr val="E2F0D9">
                  <a:alpha val="0"/>
                </a:srgbClr>
              </a:clrTo>
            </a:clrChange>
          </a:blip>
          <a:stretch>
            <a:fillRect/>
          </a:stretch>
        </p:blipFill>
        <p:spPr>
          <a:xfrm>
            <a:off x="6584175" y="865239"/>
            <a:ext cx="5358729" cy="4326193"/>
          </a:xfrm>
          <a:prstGeom prst="rect">
            <a:avLst/>
          </a:prstGeom>
        </p:spPr>
      </p:pic>
      <p:sp>
        <p:nvSpPr>
          <p:cNvPr id="14" name="Textfeld 13">
            <a:extLst>
              <a:ext uri="{FF2B5EF4-FFF2-40B4-BE49-F238E27FC236}">
                <a16:creationId xmlns:a16="http://schemas.microsoft.com/office/drawing/2014/main" id="{EAE815C4-D9ED-CAA3-71CE-D4FCB7CFFA66}"/>
              </a:ext>
            </a:extLst>
          </p:cNvPr>
          <p:cNvSpPr txBox="1"/>
          <p:nvPr/>
        </p:nvSpPr>
        <p:spPr>
          <a:xfrm>
            <a:off x="619432" y="1858296"/>
            <a:ext cx="6121610" cy="4278094"/>
          </a:xfrm>
          <a:prstGeom prst="rect">
            <a:avLst/>
          </a:prstGeom>
          <a:noFill/>
        </p:spPr>
        <p:txBody>
          <a:bodyPr wrap="square" rtlCol="0">
            <a:spAutoFit/>
          </a:bodyPr>
          <a:lstStyle/>
          <a:p>
            <a:r>
              <a:rPr lang="de-CH" sz="2800" dirty="0"/>
              <a:t>Aufgaben:</a:t>
            </a:r>
          </a:p>
          <a:p>
            <a:endParaRPr lang="de-CH" sz="800" dirty="0"/>
          </a:p>
          <a:p>
            <a:pPr marL="285750" indent="-285750">
              <a:buFont typeface="Arial" panose="020B0604020202020204" pitchFamily="34" charset="0"/>
              <a:buChar char="•"/>
            </a:pPr>
            <a:r>
              <a:rPr lang="de-CH" sz="2400" dirty="0"/>
              <a:t>Jugendseelsorge mit kantonalen Projekten und Unterstützung der Pfarreien</a:t>
            </a:r>
          </a:p>
          <a:p>
            <a:pPr marL="285750" indent="-285750">
              <a:buFont typeface="Arial" panose="020B0604020202020204" pitchFamily="34" charset="0"/>
              <a:buChar char="•"/>
            </a:pPr>
            <a:r>
              <a:rPr lang="de-CH" sz="2400" dirty="0"/>
              <a:t>Betreuung Jugendvereine</a:t>
            </a:r>
          </a:p>
          <a:p>
            <a:pPr marL="285750" indent="-285750">
              <a:buFont typeface="Arial" panose="020B0604020202020204" pitchFamily="34" charset="0"/>
              <a:buChar char="•"/>
            </a:pPr>
            <a:r>
              <a:rPr lang="de-CH" sz="2400" dirty="0"/>
              <a:t>Religionsunterricht an Mittelschule Uri</a:t>
            </a:r>
          </a:p>
          <a:p>
            <a:pPr marL="285750" indent="-285750">
              <a:buFont typeface="Arial" panose="020B0604020202020204" pitchFamily="34" charset="0"/>
              <a:buChar char="•"/>
            </a:pPr>
            <a:r>
              <a:rPr lang="de-CH" sz="2400" dirty="0"/>
              <a:t>Fachliche Vernetzung</a:t>
            </a:r>
          </a:p>
          <a:p>
            <a:pPr marL="285750" indent="-285750">
              <a:buFont typeface="Arial" panose="020B0604020202020204" pitchFamily="34" charset="0"/>
              <a:buChar char="•"/>
            </a:pPr>
            <a:endParaRPr lang="de-CH" sz="2400" dirty="0"/>
          </a:p>
          <a:p>
            <a:r>
              <a:rPr lang="de-CH" sz="2800" dirty="0"/>
              <a:t>Personal und Standort:</a:t>
            </a:r>
          </a:p>
          <a:p>
            <a:endParaRPr lang="de-CH" sz="800" dirty="0"/>
          </a:p>
          <a:p>
            <a:pPr marL="285750" indent="-285750">
              <a:buFont typeface="Arial" panose="020B0604020202020204" pitchFamily="34" charset="0"/>
              <a:buChar char="•"/>
            </a:pPr>
            <a:r>
              <a:rPr lang="de-CH" sz="2400" dirty="0"/>
              <a:t>Leitung Fachstelle mit 85 %-Pensum</a:t>
            </a:r>
          </a:p>
          <a:p>
            <a:pPr marL="285750" indent="-285750">
              <a:buFont typeface="Arial" panose="020B0604020202020204" pitchFamily="34" charset="0"/>
              <a:buChar char="•"/>
            </a:pPr>
            <a:r>
              <a:rPr lang="de-CH" sz="2400" dirty="0"/>
              <a:t>Standort: Büro der KG Altdorf am Kirchplatz</a:t>
            </a:r>
          </a:p>
        </p:txBody>
      </p:sp>
    </p:spTree>
    <p:extLst>
      <p:ext uri="{BB962C8B-B14F-4D97-AF65-F5344CB8AC3E}">
        <p14:creationId xmlns:p14="http://schemas.microsoft.com/office/powerpoint/2010/main" val="13979851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4404851" y="391145"/>
            <a:ext cx="4994787"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a:solidFill>
                  <a:sysClr val="windowText" lastClr="000000"/>
                </a:solidFill>
                <a:latin typeface="+mn-lt"/>
                <a:ea typeface="+mn-ea"/>
                <a:cs typeface="+mn-cs"/>
              </a:rPr>
              <a:t>Fachstelle Katechese</a:t>
            </a:r>
            <a:endParaRPr lang="de-CH" sz="3600"/>
          </a:p>
        </p:txBody>
      </p:sp>
      <p:pic>
        <p:nvPicPr>
          <p:cNvPr id="8" name="Grafik 7">
            <a:extLst>
              <a:ext uri="{FF2B5EF4-FFF2-40B4-BE49-F238E27FC236}">
                <a16:creationId xmlns:a16="http://schemas.microsoft.com/office/drawing/2014/main" id="{75D947E4-41C4-8BC1-C2D6-B936220F3FB8}"/>
              </a:ext>
            </a:extLst>
          </p:cNvPr>
          <p:cNvPicPr>
            <a:picLocks noChangeAspect="1"/>
          </p:cNvPicPr>
          <p:nvPr/>
        </p:nvPicPr>
        <p:blipFill>
          <a:blip r:embed="rId4">
            <a:clrChange>
              <a:clrFrom>
                <a:srgbClr val="E2F0D9"/>
              </a:clrFrom>
              <a:clrTo>
                <a:srgbClr val="E2F0D9">
                  <a:alpha val="0"/>
                </a:srgbClr>
              </a:clrTo>
            </a:clrChange>
          </a:blip>
          <a:stretch>
            <a:fillRect/>
          </a:stretch>
        </p:blipFill>
        <p:spPr>
          <a:xfrm>
            <a:off x="6564586" y="1995983"/>
            <a:ext cx="5670104" cy="4268996"/>
          </a:xfrm>
          <a:prstGeom prst="rect">
            <a:avLst/>
          </a:prstGeom>
        </p:spPr>
      </p:pic>
      <p:sp>
        <p:nvSpPr>
          <p:cNvPr id="14" name="Textfeld 13">
            <a:extLst>
              <a:ext uri="{FF2B5EF4-FFF2-40B4-BE49-F238E27FC236}">
                <a16:creationId xmlns:a16="http://schemas.microsoft.com/office/drawing/2014/main" id="{EAE815C4-D9ED-CAA3-71CE-D4FCB7CFFA66}"/>
              </a:ext>
            </a:extLst>
          </p:cNvPr>
          <p:cNvSpPr txBox="1"/>
          <p:nvPr/>
        </p:nvSpPr>
        <p:spPr>
          <a:xfrm>
            <a:off x="587534" y="1590679"/>
            <a:ext cx="7291192" cy="4847481"/>
          </a:xfrm>
          <a:prstGeom prst="rect">
            <a:avLst/>
          </a:prstGeom>
          <a:noFill/>
        </p:spPr>
        <p:txBody>
          <a:bodyPr wrap="square" rtlCol="0">
            <a:spAutoFit/>
          </a:bodyPr>
          <a:lstStyle/>
          <a:p>
            <a:r>
              <a:rPr lang="de-CH" sz="2800" dirty="0"/>
              <a:t>Aufgaben:</a:t>
            </a:r>
          </a:p>
          <a:p>
            <a:endParaRPr lang="de-CH" sz="800" dirty="0"/>
          </a:p>
          <a:p>
            <a:pPr marL="285750" indent="-285750">
              <a:buFont typeface="Arial" panose="020B0604020202020204" pitchFamily="34" charset="0"/>
              <a:buChar char="•"/>
            </a:pPr>
            <a:r>
              <a:rPr lang="de-CH" sz="2400" dirty="0"/>
              <a:t>Rektorat für konfessionellen Religionsunterricht</a:t>
            </a:r>
          </a:p>
          <a:p>
            <a:pPr marL="285750" indent="-285750">
              <a:buFont typeface="Arial" panose="020B0604020202020204" pitchFamily="34" charset="0"/>
              <a:buChar char="•"/>
            </a:pPr>
            <a:r>
              <a:rPr lang="de-CH" sz="2400" dirty="0"/>
              <a:t>Ansprechstelle und Vermittlung von Lehrkräften im RU</a:t>
            </a:r>
          </a:p>
          <a:p>
            <a:pPr marL="285750" indent="-285750">
              <a:buFont typeface="Arial" panose="020B0604020202020204" pitchFamily="34" charset="0"/>
              <a:buChar char="•"/>
            </a:pPr>
            <a:r>
              <a:rPr lang="de-CH" sz="2400" dirty="0"/>
              <a:t>Betreuung Medienstelle für Ethik und Religion im Auftrag des Kantons gegen Entschädigung</a:t>
            </a:r>
          </a:p>
          <a:p>
            <a:pPr marL="285750" indent="-285750">
              <a:buFont typeface="Arial" panose="020B0604020202020204" pitchFamily="34" charset="0"/>
              <a:buChar char="•"/>
            </a:pPr>
            <a:r>
              <a:rPr lang="de-CH" sz="2400" dirty="0"/>
              <a:t>Mitarbeit regionale Katechese-Ausbildung</a:t>
            </a:r>
          </a:p>
          <a:p>
            <a:pPr marL="285750" indent="-285750">
              <a:buFont typeface="Arial" panose="020B0604020202020204" pitchFamily="34" charset="0"/>
              <a:buChar char="•"/>
            </a:pPr>
            <a:r>
              <a:rPr lang="de-CH" sz="2400" dirty="0"/>
              <a:t>Weiterbildung </a:t>
            </a:r>
            <a:r>
              <a:rPr lang="de-CH" sz="2400" dirty="0" err="1"/>
              <a:t>Katechesepersonal</a:t>
            </a:r>
            <a:endParaRPr lang="de-CH" sz="2400" dirty="0"/>
          </a:p>
          <a:p>
            <a:pPr marL="285750" indent="-285750">
              <a:buFont typeface="Arial" panose="020B0604020202020204" pitchFamily="34" charset="0"/>
              <a:buChar char="•"/>
            </a:pPr>
            <a:endParaRPr lang="de-CH" sz="2400" dirty="0"/>
          </a:p>
          <a:p>
            <a:pPr>
              <a:spcAft>
                <a:spcPts val="600"/>
              </a:spcAft>
            </a:pPr>
            <a:r>
              <a:rPr lang="de-CH" sz="2800" dirty="0"/>
              <a:t>Personal und Standort:</a:t>
            </a:r>
          </a:p>
          <a:p>
            <a:pPr marL="285750" indent="-285750">
              <a:buFont typeface="Arial" panose="020B0604020202020204" pitchFamily="34" charset="0"/>
              <a:buChar char="•"/>
            </a:pPr>
            <a:r>
              <a:rPr lang="de-DE" sz="2400" dirty="0"/>
              <a:t>Leitung Fachstelle (60 % + 15 % RU)</a:t>
            </a:r>
          </a:p>
          <a:p>
            <a:pPr marL="285750" indent="-285750">
              <a:buFont typeface="Arial" panose="020B0604020202020204" pitchFamily="34" charset="0"/>
              <a:buChar char="•"/>
            </a:pPr>
            <a:r>
              <a:rPr lang="de-DE" sz="2400" dirty="0"/>
              <a:t>Betreuung Medienstelle (2 Katechetinnen 20 %)</a:t>
            </a:r>
            <a:endParaRPr lang="de-CH" sz="2400" dirty="0"/>
          </a:p>
          <a:p>
            <a:pPr marL="285750" indent="-285750">
              <a:buFont typeface="Arial" panose="020B0604020202020204" pitchFamily="34" charset="0"/>
              <a:buChar char="•"/>
            </a:pPr>
            <a:r>
              <a:rPr lang="de-CH" sz="2400" dirty="0"/>
              <a:t>Standort: Schulhaus </a:t>
            </a:r>
            <a:r>
              <a:rPr lang="de-CH" sz="2400" dirty="0" err="1"/>
              <a:t>Florentini</a:t>
            </a:r>
            <a:r>
              <a:rPr lang="de-CH" sz="2400" dirty="0"/>
              <a:t> Altdorf bei DZ Uri</a:t>
            </a:r>
          </a:p>
        </p:txBody>
      </p:sp>
    </p:spTree>
    <p:extLst>
      <p:ext uri="{BB962C8B-B14F-4D97-AF65-F5344CB8AC3E}">
        <p14:creationId xmlns:p14="http://schemas.microsoft.com/office/powerpoint/2010/main" val="78896101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4404851" y="391145"/>
            <a:ext cx="4994787"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dirty="0">
                <a:solidFill>
                  <a:sysClr val="windowText" lastClr="000000"/>
                </a:solidFill>
                <a:latin typeface="+mn-lt"/>
                <a:ea typeface="+mn-ea"/>
                <a:cs typeface="+mn-cs"/>
              </a:rPr>
              <a:t>Beiträge</a:t>
            </a:r>
            <a:endParaRPr lang="de-CH" sz="3600" dirty="0"/>
          </a:p>
        </p:txBody>
      </p:sp>
      <p:sp>
        <p:nvSpPr>
          <p:cNvPr id="14" name="Textfeld 13">
            <a:extLst>
              <a:ext uri="{FF2B5EF4-FFF2-40B4-BE49-F238E27FC236}">
                <a16:creationId xmlns:a16="http://schemas.microsoft.com/office/drawing/2014/main" id="{EAE815C4-D9ED-CAA3-71CE-D4FCB7CFFA66}"/>
              </a:ext>
            </a:extLst>
          </p:cNvPr>
          <p:cNvSpPr txBox="1"/>
          <p:nvPr/>
        </p:nvSpPr>
        <p:spPr>
          <a:xfrm>
            <a:off x="619431" y="1858296"/>
            <a:ext cx="6565139" cy="4154984"/>
          </a:xfrm>
          <a:prstGeom prst="rect">
            <a:avLst/>
          </a:prstGeom>
          <a:noFill/>
        </p:spPr>
        <p:txBody>
          <a:bodyPr wrap="square" rtlCol="0">
            <a:spAutoFit/>
          </a:bodyPr>
          <a:lstStyle/>
          <a:p>
            <a:pPr marL="285750" indent="-285750">
              <a:buFont typeface="Arial" panose="020B0604020202020204" pitchFamily="34" charset="0"/>
              <a:buChar char="•"/>
            </a:pPr>
            <a:r>
              <a:rPr lang="de-CH" sz="2400" dirty="0"/>
              <a:t>Kirche-Schweiz-Beitrag inkl. SUISA-Abgeltung für Kirchenmusik (grösster Betrag, dazu weitere Infos später)</a:t>
            </a:r>
          </a:p>
          <a:p>
            <a:pPr marL="285750" indent="-285750">
              <a:buFont typeface="Arial" panose="020B0604020202020204" pitchFamily="34" charset="0"/>
              <a:buChar char="•"/>
            </a:pPr>
            <a:r>
              <a:rPr lang="de-CH" sz="2400" dirty="0"/>
              <a:t>Beitrag an Hilfswerk der Kirchen Uri (CHF 20’000)</a:t>
            </a:r>
          </a:p>
          <a:p>
            <a:pPr marL="285750" indent="-285750">
              <a:buFont typeface="Arial" panose="020B0604020202020204" pitchFamily="34" charset="0"/>
              <a:buChar char="•"/>
            </a:pPr>
            <a:r>
              <a:rPr lang="de-CH" sz="2400" dirty="0"/>
              <a:t>Beitrag an Regionalleitung Blauring/Jungwacht Uri/Schwyz</a:t>
            </a:r>
          </a:p>
          <a:p>
            <a:pPr marL="285750" indent="-285750">
              <a:buFont typeface="Arial" panose="020B0604020202020204" pitchFamily="34" charset="0"/>
              <a:buChar char="•"/>
            </a:pPr>
            <a:r>
              <a:rPr lang="de-CH" sz="2400" dirty="0"/>
              <a:t>Verschiedene kleinere Beiträge und Spenden, die jeweils mit dem Budget festgelegt werden </a:t>
            </a:r>
            <a:br>
              <a:rPr lang="de-CH" sz="2400" dirty="0"/>
            </a:br>
            <a:r>
              <a:rPr lang="de-CH" sz="2400" dirty="0"/>
              <a:t>(Das Beitragswesen ist grundsätzlich Sache der Kirchgemeinden)</a:t>
            </a:r>
          </a:p>
          <a:p>
            <a:pPr marL="285750" indent="-285750">
              <a:buFont typeface="Arial" panose="020B0604020202020204" pitchFamily="34" charset="0"/>
              <a:buChar char="•"/>
            </a:pPr>
            <a:endParaRPr lang="de-CH" sz="2400" dirty="0"/>
          </a:p>
        </p:txBody>
      </p:sp>
      <p:pic>
        <p:nvPicPr>
          <p:cNvPr id="4" name="Grafik 3">
            <a:extLst>
              <a:ext uri="{FF2B5EF4-FFF2-40B4-BE49-F238E27FC236}">
                <a16:creationId xmlns:a16="http://schemas.microsoft.com/office/drawing/2014/main" id="{F1D9A782-CE61-FD73-40F6-64DF6D9EE151}"/>
              </a:ext>
            </a:extLst>
          </p:cNvPr>
          <p:cNvPicPr>
            <a:picLocks noChangeAspect="1"/>
          </p:cNvPicPr>
          <p:nvPr/>
        </p:nvPicPr>
        <p:blipFill>
          <a:blip r:embed="rId4">
            <a:clrChange>
              <a:clrFrom>
                <a:srgbClr val="E2F0D9"/>
              </a:clrFrom>
              <a:clrTo>
                <a:srgbClr val="E2F0D9">
                  <a:alpha val="0"/>
                </a:srgbClr>
              </a:clrTo>
            </a:clrChange>
          </a:blip>
          <a:stretch>
            <a:fillRect/>
          </a:stretch>
        </p:blipFill>
        <p:spPr>
          <a:xfrm>
            <a:off x="6940476" y="1236406"/>
            <a:ext cx="4508909" cy="4348317"/>
          </a:xfrm>
          <a:prstGeom prst="rect">
            <a:avLst/>
          </a:prstGeom>
        </p:spPr>
      </p:pic>
    </p:spTree>
    <p:extLst>
      <p:ext uri="{BB962C8B-B14F-4D97-AF65-F5344CB8AC3E}">
        <p14:creationId xmlns:p14="http://schemas.microsoft.com/office/powerpoint/2010/main" val="111614364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4404851" y="391145"/>
            <a:ext cx="4994787"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dirty="0">
                <a:solidFill>
                  <a:sysClr val="windowText" lastClr="000000"/>
                </a:solidFill>
                <a:latin typeface="+mn-lt"/>
                <a:ea typeface="+mn-ea"/>
                <a:cs typeface="+mn-cs"/>
              </a:rPr>
              <a:t>Mitfinanzierung</a:t>
            </a:r>
            <a:endParaRPr lang="de-CH" sz="3600" dirty="0"/>
          </a:p>
        </p:txBody>
      </p:sp>
      <p:sp>
        <p:nvSpPr>
          <p:cNvPr id="14" name="Textfeld 13">
            <a:extLst>
              <a:ext uri="{FF2B5EF4-FFF2-40B4-BE49-F238E27FC236}">
                <a16:creationId xmlns:a16="http://schemas.microsoft.com/office/drawing/2014/main" id="{EAE815C4-D9ED-CAA3-71CE-D4FCB7CFFA66}"/>
              </a:ext>
            </a:extLst>
          </p:cNvPr>
          <p:cNvSpPr txBox="1"/>
          <p:nvPr/>
        </p:nvSpPr>
        <p:spPr>
          <a:xfrm>
            <a:off x="619432" y="1858296"/>
            <a:ext cx="6610708" cy="3708708"/>
          </a:xfrm>
          <a:prstGeom prst="rect">
            <a:avLst/>
          </a:prstGeom>
          <a:noFill/>
        </p:spPr>
        <p:txBody>
          <a:bodyPr wrap="square" rtlCol="0">
            <a:spAutoFit/>
          </a:bodyPr>
          <a:lstStyle/>
          <a:p>
            <a:pPr>
              <a:spcAft>
                <a:spcPts val="600"/>
              </a:spcAft>
            </a:pPr>
            <a:r>
              <a:rPr lang="de-CH" sz="2800" dirty="0"/>
              <a:t>Diözesane und regionale Seelsorgeaufgaben:</a:t>
            </a:r>
          </a:p>
          <a:p>
            <a:pPr marL="285750" indent="-285750">
              <a:spcAft>
                <a:spcPts val="600"/>
              </a:spcAft>
              <a:buFont typeface="Arial" panose="020B0604020202020204" pitchFamily="34" charset="0"/>
              <a:buChar char="•"/>
            </a:pPr>
            <a:r>
              <a:rPr lang="de-CH" sz="2400" dirty="0"/>
              <a:t>Bischöfliches Ordinariat und Bildungsstätten des Bistums Chur (Theologische Hochschule und Priesterseminar St. Luzi)</a:t>
            </a:r>
            <a:br>
              <a:rPr lang="de-CH" sz="2400" dirty="0"/>
            </a:br>
            <a:r>
              <a:rPr lang="de-CH" sz="2400" dirty="0"/>
              <a:t>(grösster Betrag, dazu weitere Infos später)</a:t>
            </a:r>
          </a:p>
          <a:p>
            <a:pPr marL="285750" indent="-285750">
              <a:spcAft>
                <a:spcPts val="600"/>
              </a:spcAft>
              <a:buFont typeface="Arial" panose="020B0604020202020204" pitchFamily="34" charset="0"/>
              <a:buChar char="•"/>
            </a:pPr>
            <a:r>
              <a:rPr lang="de-CH" sz="2400" dirty="0"/>
              <a:t>Seelsorge an Psych. Klinik Zugersee in Oberwil und Sterbehospiz Zentralschweiz in Kriens</a:t>
            </a:r>
          </a:p>
          <a:p>
            <a:pPr marL="285750" indent="-285750">
              <a:spcAft>
                <a:spcPts val="600"/>
              </a:spcAft>
              <a:buFont typeface="Arial" panose="020B0604020202020204" pitchFamily="34" charset="0"/>
              <a:buChar char="•"/>
            </a:pPr>
            <a:r>
              <a:rPr lang="de-CH" sz="2400" dirty="0"/>
              <a:t>Entschädigung für die Dekanatsarbeit an die Kirchgemeinde des Dekans</a:t>
            </a:r>
          </a:p>
        </p:txBody>
      </p:sp>
      <p:pic>
        <p:nvPicPr>
          <p:cNvPr id="4" name="Grafik 3">
            <a:extLst>
              <a:ext uri="{FF2B5EF4-FFF2-40B4-BE49-F238E27FC236}">
                <a16:creationId xmlns:a16="http://schemas.microsoft.com/office/drawing/2014/main" id="{89550CCE-719F-3585-D14A-EE01E70FB044}"/>
              </a:ext>
            </a:extLst>
          </p:cNvPr>
          <p:cNvPicPr>
            <a:picLocks noChangeAspect="1"/>
          </p:cNvPicPr>
          <p:nvPr/>
        </p:nvPicPr>
        <p:blipFill>
          <a:blip r:embed="rId4">
            <a:clrChange>
              <a:clrFrom>
                <a:srgbClr val="E2F0D9"/>
              </a:clrFrom>
              <a:clrTo>
                <a:srgbClr val="E2F0D9">
                  <a:alpha val="0"/>
                </a:srgbClr>
              </a:clrTo>
            </a:clrChange>
          </a:blip>
          <a:stretch>
            <a:fillRect/>
          </a:stretch>
        </p:blipFill>
        <p:spPr>
          <a:xfrm>
            <a:off x="7330628" y="1278194"/>
            <a:ext cx="4561281" cy="4306529"/>
          </a:xfrm>
          <a:prstGeom prst="rect">
            <a:avLst/>
          </a:prstGeom>
        </p:spPr>
      </p:pic>
    </p:spTree>
    <p:extLst>
      <p:ext uri="{BB962C8B-B14F-4D97-AF65-F5344CB8AC3E}">
        <p14:creationId xmlns:p14="http://schemas.microsoft.com/office/powerpoint/2010/main" val="3991746413"/>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solidFill>
                <a:prstClr val="black"/>
              </a:solidFill>
            </a:endParaRPr>
          </a:p>
        </p:txBody>
      </p:sp>
      <p:pic>
        <p:nvPicPr>
          <p:cNvPr id="1029" name="Picture 5">
            <a:extLst>
              <a:ext uri="{FF2B5EF4-FFF2-40B4-BE49-F238E27FC236}">
                <a16:creationId xmlns:a16="http://schemas.microsoft.com/office/drawing/2014/main" id="{6E953808-3879-4F12-9DED-40C6C3C29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10246" cy="14060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DF9189EA-A2AE-6CA8-8CE1-4E45777A2E12}"/>
              </a:ext>
            </a:extLst>
          </p:cNvPr>
          <p:cNvSpPr>
            <a:spLocks noGrp="1"/>
          </p:cNvSpPr>
          <p:nvPr>
            <p:ph type="ctrTitle"/>
          </p:nvPr>
        </p:nvSpPr>
        <p:spPr>
          <a:xfrm>
            <a:off x="3726426" y="391145"/>
            <a:ext cx="6737178" cy="887049"/>
          </a:xfrm>
          <a:ln>
            <a:noFill/>
          </a:ln>
        </p:spPr>
        <p:txBody>
          <a:bodyPr>
            <a:noAutofit/>
          </a:bodyPr>
          <a:lstStyle/>
          <a:p>
            <a:pPr rtl="0">
              <a:defRPr sz="2000" b="0" i="0" u="none" strike="noStrike" kern="1200" spc="0" baseline="0">
                <a:solidFill>
                  <a:sysClr val="windowText" lastClr="000000"/>
                </a:solidFill>
                <a:latin typeface="+mn-lt"/>
                <a:ea typeface="+mn-ea"/>
                <a:cs typeface="+mn-cs"/>
              </a:defRPr>
            </a:pPr>
            <a:r>
              <a:rPr lang="de-CH" sz="3600" b="0" i="0" u="none" strike="noStrike" kern="1200" spc="0" baseline="0" dirty="0">
                <a:solidFill>
                  <a:sysClr val="windowText" lastClr="000000"/>
                </a:solidFill>
                <a:latin typeface="+mn-lt"/>
                <a:ea typeface="+mn-ea"/>
                <a:cs typeface="+mn-cs"/>
              </a:rPr>
              <a:t>Seelsorge für Anderssprachige</a:t>
            </a:r>
            <a:endParaRPr lang="de-CH" sz="3600" dirty="0"/>
          </a:p>
        </p:txBody>
      </p:sp>
      <p:sp>
        <p:nvSpPr>
          <p:cNvPr id="14" name="Textfeld 13">
            <a:extLst>
              <a:ext uri="{FF2B5EF4-FFF2-40B4-BE49-F238E27FC236}">
                <a16:creationId xmlns:a16="http://schemas.microsoft.com/office/drawing/2014/main" id="{EAE815C4-D9ED-CAA3-71CE-D4FCB7CFFA66}"/>
              </a:ext>
            </a:extLst>
          </p:cNvPr>
          <p:cNvSpPr txBox="1"/>
          <p:nvPr/>
        </p:nvSpPr>
        <p:spPr>
          <a:xfrm>
            <a:off x="619432" y="1858296"/>
            <a:ext cx="7599535" cy="4524315"/>
          </a:xfrm>
          <a:prstGeom prst="rect">
            <a:avLst/>
          </a:prstGeom>
          <a:noFill/>
        </p:spPr>
        <p:txBody>
          <a:bodyPr wrap="square" rtlCol="0">
            <a:spAutoFit/>
          </a:bodyPr>
          <a:lstStyle/>
          <a:p>
            <a:r>
              <a:rPr lang="de-CH" sz="2400" dirty="0"/>
              <a:t>Beiträge an regionale Missionen für Migrantinnen und Migranten, die von den Kantonalkirchen Schwyz, Luzern und Zug verwaltet werden.</a:t>
            </a:r>
          </a:p>
          <a:p>
            <a:endParaRPr lang="de-CH" sz="2400" dirty="0"/>
          </a:p>
          <a:p>
            <a:r>
              <a:rPr lang="de-CH" sz="2400" dirty="0"/>
              <a:t>Diese Kosten werden über die Quellensteuerbeiträge finanziert, die von den KG eingefordert werden. Diese Beiträge sind zweckgebunden, da sie von den ausländischen Kirchenmitgliedern bezahlt werden.</a:t>
            </a:r>
          </a:p>
          <a:p>
            <a:endParaRPr lang="de-CH" sz="2400" dirty="0"/>
          </a:p>
          <a:p>
            <a:r>
              <a:rPr lang="de-CH" sz="2400" dirty="0"/>
              <a:t>Das Ziel ist diese Katholikinnen und Katholiken, welche mehrheitlich gut integriert sind, vermehrt in das örtliche Pfarreileben zu integrieren.</a:t>
            </a:r>
          </a:p>
        </p:txBody>
      </p:sp>
      <p:pic>
        <p:nvPicPr>
          <p:cNvPr id="5" name="Grafik 4">
            <a:extLst>
              <a:ext uri="{FF2B5EF4-FFF2-40B4-BE49-F238E27FC236}">
                <a16:creationId xmlns:a16="http://schemas.microsoft.com/office/drawing/2014/main" id="{5CFDE0A9-F4B6-8F1E-4F66-8D27B1073BC4}"/>
              </a:ext>
            </a:extLst>
          </p:cNvPr>
          <p:cNvPicPr>
            <a:picLocks noChangeAspect="1"/>
          </p:cNvPicPr>
          <p:nvPr/>
        </p:nvPicPr>
        <p:blipFill>
          <a:blip r:embed="rId4">
            <a:clrChange>
              <a:clrFrom>
                <a:srgbClr val="E2F0D9"/>
              </a:clrFrom>
              <a:clrTo>
                <a:srgbClr val="E2F0D9">
                  <a:alpha val="0"/>
                </a:srgbClr>
              </a:clrTo>
            </a:clrChange>
          </a:blip>
          <a:stretch>
            <a:fillRect/>
          </a:stretch>
        </p:blipFill>
        <p:spPr>
          <a:xfrm>
            <a:off x="9015489" y="1278194"/>
            <a:ext cx="2126539" cy="4562167"/>
          </a:xfrm>
          <a:prstGeom prst="rect">
            <a:avLst/>
          </a:prstGeom>
        </p:spPr>
      </p:pic>
      <p:pic>
        <p:nvPicPr>
          <p:cNvPr id="7" name="Grafik 6">
            <a:extLst>
              <a:ext uri="{FF2B5EF4-FFF2-40B4-BE49-F238E27FC236}">
                <a16:creationId xmlns:a16="http://schemas.microsoft.com/office/drawing/2014/main" id="{A6D6D7DB-E456-48AB-0AD9-8132956039DF}"/>
              </a:ext>
            </a:extLst>
          </p:cNvPr>
          <p:cNvPicPr>
            <a:picLocks noChangeAspect="1"/>
          </p:cNvPicPr>
          <p:nvPr/>
        </p:nvPicPr>
        <p:blipFill>
          <a:blip r:embed="rId5">
            <a:clrChange>
              <a:clrFrom>
                <a:srgbClr val="E2F0D9"/>
              </a:clrFrom>
              <a:clrTo>
                <a:srgbClr val="E2F0D9">
                  <a:alpha val="0"/>
                </a:srgbClr>
              </a:clrTo>
            </a:clrChange>
          </a:blip>
          <a:stretch>
            <a:fillRect/>
          </a:stretch>
        </p:blipFill>
        <p:spPr>
          <a:xfrm>
            <a:off x="8470008" y="4036294"/>
            <a:ext cx="1640740" cy="1543512"/>
          </a:xfrm>
          <a:prstGeom prst="rect">
            <a:avLst/>
          </a:prstGeom>
        </p:spPr>
      </p:pic>
    </p:spTree>
    <p:extLst>
      <p:ext uri="{BB962C8B-B14F-4D97-AF65-F5344CB8AC3E}">
        <p14:creationId xmlns:p14="http://schemas.microsoft.com/office/powerpoint/2010/main" val="3573982616"/>
      </p:ext>
    </p:extLst>
  </p:cSld>
  <p:clrMapOvr>
    <a:masterClrMapping/>
  </p:clrMapOvr>
  <p:transition spd="med">
    <p:wipe dir="r"/>
  </p:transition>
</p:sld>
</file>

<file path=ppt/theme/theme1.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1852</Words>
  <Application>Microsoft Office PowerPoint</Application>
  <PresentationFormat>Breitbild</PresentationFormat>
  <Paragraphs>197</Paragraphs>
  <Slides>21</Slides>
  <Notes>21</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Apple SD Gothic Neo Regular</vt:lpstr>
      <vt:lpstr>Arial</vt:lpstr>
      <vt:lpstr>Calibri</vt:lpstr>
      <vt:lpstr>Calibri Light</vt:lpstr>
      <vt:lpstr>Symbol</vt:lpstr>
      <vt:lpstr>Times New Roman</vt:lpstr>
      <vt:lpstr>1_Larissa-Design</vt:lpstr>
      <vt:lpstr>Was ist und macht die  Landeskirche?</vt:lpstr>
      <vt:lpstr>PowerPoint-Präsentation</vt:lpstr>
      <vt:lpstr>Ausgaben nach Kostenstelle</vt:lpstr>
      <vt:lpstr>Verwaltung</vt:lpstr>
      <vt:lpstr>Fachstelle Jugend</vt:lpstr>
      <vt:lpstr>Fachstelle Katechese</vt:lpstr>
      <vt:lpstr>Beiträge</vt:lpstr>
      <vt:lpstr>Mitfinanzierung</vt:lpstr>
      <vt:lpstr>Seelsorge für Anderssprachige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Beitrag pro Katholik 2016</dc:title>
  <dc:creator>Frieda Biedermann</dc:creator>
  <cp:lastModifiedBy>Angela Jauch</cp:lastModifiedBy>
  <cp:revision>4</cp:revision>
  <cp:lastPrinted>2023-05-10T17:41:44Z</cp:lastPrinted>
  <dcterms:created xsi:type="dcterms:W3CDTF">2015-09-09T10:52:42Z</dcterms:created>
  <dcterms:modified xsi:type="dcterms:W3CDTF">2023-05-31T12:10:09Z</dcterms:modified>
</cp:coreProperties>
</file>